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5" r:id="rId1"/>
  </p:sldMasterIdLst>
  <p:notesMasterIdLst>
    <p:notesMasterId r:id="rId38"/>
  </p:notesMasterIdLst>
  <p:handoutMasterIdLst>
    <p:handoutMasterId r:id="rId39"/>
  </p:handoutMasterIdLst>
  <p:sldIdLst>
    <p:sldId id="364" r:id="rId2"/>
    <p:sldId id="264" r:id="rId3"/>
    <p:sldId id="257" r:id="rId4"/>
    <p:sldId id="259" r:id="rId5"/>
    <p:sldId id="260" r:id="rId6"/>
    <p:sldId id="263" r:id="rId7"/>
    <p:sldId id="262" r:id="rId8"/>
    <p:sldId id="366" r:id="rId9"/>
    <p:sldId id="367" r:id="rId10"/>
    <p:sldId id="368" r:id="rId11"/>
    <p:sldId id="370" r:id="rId12"/>
    <p:sldId id="376" r:id="rId13"/>
    <p:sldId id="365" r:id="rId14"/>
    <p:sldId id="371" r:id="rId15"/>
    <p:sldId id="372" r:id="rId16"/>
    <p:sldId id="258" r:id="rId17"/>
    <p:sldId id="373" r:id="rId18"/>
    <p:sldId id="374" r:id="rId19"/>
    <p:sldId id="261" r:id="rId20"/>
    <p:sldId id="375" r:id="rId21"/>
    <p:sldId id="266" r:id="rId22"/>
    <p:sldId id="267" r:id="rId23"/>
    <p:sldId id="268" r:id="rId24"/>
    <p:sldId id="272" r:id="rId25"/>
    <p:sldId id="273" r:id="rId26"/>
    <p:sldId id="693" r:id="rId27"/>
    <p:sldId id="274" r:id="rId28"/>
    <p:sldId id="275" r:id="rId29"/>
    <p:sldId id="276" r:id="rId30"/>
    <p:sldId id="278" r:id="rId31"/>
    <p:sldId id="279" r:id="rId32"/>
    <p:sldId id="280" r:id="rId33"/>
    <p:sldId id="281" r:id="rId34"/>
    <p:sldId id="282" r:id="rId35"/>
    <p:sldId id="283" r:id="rId36"/>
    <p:sldId id="692" r:id="rId37"/>
  </p:sldIdLst>
  <p:sldSz cx="10287000" cy="6858000" type="35mm"/>
  <p:notesSz cx="6858000" cy="91440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Untitled Section" id="{FB580AC0-E7D0-48F0-B2E8-BDBA6CFD3413}">
          <p14:sldIdLst>
            <p14:sldId id="364"/>
            <p14:sldId id="264"/>
            <p14:sldId id="257"/>
            <p14:sldId id="259"/>
            <p14:sldId id="260"/>
            <p14:sldId id="263"/>
            <p14:sldId id="262"/>
            <p14:sldId id="366"/>
            <p14:sldId id="367"/>
            <p14:sldId id="368"/>
            <p14:sldId id="370"/>
            <p14:sldId id="376"/>
            <p14:sldId id="365"/>
            <p14:sldId id="371"/>
            <p14:sldId id="372"/>
            <p14:sldId id="258"/>
            <p14:sldId id="373"/>
            <p14:sldId id="374"/>
            <p14:sldId id="261"/>
            <p14:sldId id="375"/>
            <p14:sldId id="266"/>
            <p14:sldId id="267"/>
            <p14:sldId id="268"/>
            <p14:sldId id="272"/>
            <p14:sldId id="273"/>
            <p14:sldId id="693"/>
            <p14:sldId id="274"/>
            <p14:sldId id="275"/>
            <p14:sldId id="276"/>
            <p14:sldId id="278"/>
            <p14:sldId id="279"/>
            <p14:sldId id="280"/>
            <p14:sldId id="281"/>
            <p14:sldId id="282"/>
            <p14:sldId id="283"/>
            <p14:sldId id="692"/>
          </p14:sldIdLst>
        </p14:section>
      </p14:sectionLst>
    </p:ex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0128"/>
    <a:srgbClr val="C0FEF9"/>
    <a:srgbClr val="000000"/>
    <a:srgbClr val="FDA4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245" y="63"/>
      </p:cViewPr>
      <p:guideLst>
        <p:guide orient="horz" pos="2160"/>
        <p:guide pos="32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DE58014-D357-4C4C-BBB9-97DE26BAA3C3}"/>
              </a:ext>
            </a:extLst>
          </p:cNvPr>
          <p:cNvSpPr>
            <a:spLocks noChangeArrowheads="1"/>
          </p:cNvSpPr>
          <p:nvPr/>
        </p:nvSpPr>
        <p:spPr bwMode="auto">
          <a:xfrm>
            <a:off x="3051175" y="8710613"/>
            <a:ext cx="7572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7313" tIns="44450" rIns="87313" bIns="44450">
            <a:spAutoFit/>
          </a:bodyPr>
          <a:lstStyle>
            <a:lvl1pPr defTabSz="868363">
              <a:defRPr sz="1600">
                <a:solidFill>
                  <a:schemeClr val="tx1"/>
                </a:solidFill>
                <a:latin typeface="Arial" panose="020B0604020202020204" pitchFamily="34" charset="0"/>
                <a:ea typeface="ＭＳ Ｐゴシック" panose="020B0600070205080204" pitchFamily="34" charset="-128"/>
              </a:defRPr>
            </a:lvl1pPr>
            <a:lvl2pPr marL="742950" indent="-285750" defTabSz="868363">
              <a:defRPr sz="1600">
                <a:solidFill>
                  <a:schemeClr val="tx1"/>
                </a:solidFill>
                <a:latin typeface="Arial" panose="020B0604020202020204" pitchFamily="34" charset="0"/>
                <a:ea typeface="ＭＳ Ｐゴシック" panose="020B0600070205080204" pitchFamily="34" charset="-128"/>
              </a:defRPr>
            </a:lvl2pPr>
            <a:lvl3pPr marL="1143000" indent="-228600" defTabSz="868363">
              <a:defRPr sz="1600">
                <a:solidFill>
                  <a:schemeClr val="tx1"/>
                </a:solidFill>
                <a:latin typeface="Arial" panose="020B0604020202020204" pitchFamily="34" charset="0"/>
                <a:ea typeface="ＭＳ Ｐゴシック" panose="020B0600070205080204" pitchFamily="34" charset="-128"/>
              </a:defRPr>
            </a:lvl3pPr>
            <a:lvl4pPr marL="1600200" indent="-228600" defTabSz="868363">
              <a:defRPr sz="1600">
                <a:solidFill>
                  <a:schemeClr val="tx1"/>
                </a:solidFill>
                <a:latin typeface="Arial" panose="020B0604020202020204" pitchFamily="34" charset="0"/>
                <a:ea typeface="ＭＳ Ｐゴシック" panose="020B0600070205080204" pitchFamily="34" charset="-128"/>
              </a:defRPr>
            </a:lvl4pPr>
            <a:lvl5pPr marL="2057400" indent="-228600" defTabSz="868363">
              <a:defRPr sz="1600">
                <a:solidFill>
                  <a:schemeClr val="tx1"/>
                </a:solidFill>
                <a:latin typeface="Arial" panose="020B0604020202020204" pitchFamily="34" charset="0"/>
                <a:ea typeface="ＭＳ Ｐゴシック" panose="020B0600070205080204" pitchFamily="34" charset="-128"/>
              </a:defRPr>
            </a:lvl5pPr>
            <a:lvl6pPr marL="25146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9pPr>
          </a:lstStyle>
          <a:p>
            <a:pPr algn="ctr">
              <a:lnSpc>
                <a:spcPct val="90000"/>
              </a:lnSpc>
              <a:defRPr/>
            </a:pPr>
            <a:r>
              <a:rPr lang="en-US" altLang="en-US" sz="1200"/>
              <a:t>Page </a:t>
            </a:r>
            <a:fld id="{EF77CB2F-6183-4FA7-AD68-7D0045FB7DC2}" type="slidenum">
              <a:rPr lang="en-US" altLang="en-US" sz="1200" smtClean="0"/>
              <a:pPr algn="ctr">
                <a:lnSpc>
                  <a:spcPct val="90000"/>
                </a:lnSpc>
                <a:defRPr/>
              </a:pPr>
              <a:t>‹#›</a:t>
            </a:fld>
            <a:endParaRPr lang="en-US" altLang="en-US" sz="120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4485C57-FD46-43DE-A647-7B22ADF5B524}"/>
              </a:ext>
            </a:extLst>
          </p:cNvPr>
          <p:cNvSpPr>
            <a:spLocks noChangeArrowheads="1"/>
          </p:cNvSpPr>
          <p:nvPr/>
        </p:nvSpPr>
        <p:spPr bwMode="auto">
          <a:xfrm>
            <a:off x="3051175" y="8710613"/>
            <a:ext cx="7572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7313" tIns="44450" rIns="87313" bIns="44450">
            <a:spAutoFit/>
          </a:bodyPr>
          <a:lstStyle>
            <a:lvl1pPr defTabSz="868363">
              <a:defRPr sz="1600">
                <a:solidFill>
                  <a:schemeClr val="tx1"/>
                </a:solidFill>
                <a:latin typeface="Arial" panose="020B0604020202020204" pitchFamily="34" charset="0"/>
                <a:ea typeface="ＭＳ Ｐゴシック" panose="020B0600070205080204" pitchFamily="34" charset="-128"/>
              </a:defRPr>
            </a:lvl1pPr>
            <a:lvl2pPr marL="742950" indent="-285750" defTabSz="868363">
              <a:defRPr sz="1600">
                <a:solidFill>
                  <a:schemeClr val="tx1"/>
                </a:solidFill>
                <a:latin typeface="Arial" panose="020B0604020202020204" pitchFamily="34" charset="0"/>
                <a:ea typeface="ＭＳ Ｐゴシック" panose="020B0600070205080204" pitchFamily="34" charset="-128"/>
              </a:defRPr>
            </a:lvl2pPr>
            <a:lvl3pPr marL="1143000" indent="-228600" defTabSz="868363">
              <a:defRPr sz="1600">
                <a:solidFill>
                  <a:schemeClr val="tx1"/>
                </a:solidFill>
                <a:latin typeface="Arial" panose="020B0604020202020204" pitchFamily="34" charset="0"/>
                <a:ea typeface="ＭＳ Ｐゴシック" panose="020B0600070205080204" pitchFamily="34" charset="-128"/>
              </a:defRPr>
            </a:lvl3pPr>
            <a:lvl4pPr marL="1600200" indent="-228600" defTabSz="868363">
              <a:defRPr sz="1600">
                <a:solidFill>
                  <a:schemeClr val="tx1"/>
                </a:solidFill>
                <a:latin typeface="Arial" panose="020B0604020202020204" pitchFamily="34" charset="0"/>
                <a:ea typeface="ＭＳ Ｐゴシック" panose="020B0600070205080204" pitchFamily="34" charset="-128"/>
              </a:defRPr>
            </a:lvl4pPr>
            <a:lvl5pPr marL="2057400" indent="-228600" defTabSz="868363">
              <a:defRPr sz="1600">
                <a:solidFill>
                  <a:schemeClr val="tx1"/>
                </a:solidFill>
                <a:latin typeface="Arial" panose="020B0604020202020204" pitchFamily="34" charset="0"/>
                <a:ea typeface="ＭＳ Ｐゴシック" panose="020B0600070205080204" pitchFamily="34" charset="-128"/>
              </a:defRPr>
            </a:lvl5pPr>
            <a:lvl6pPr marL="25146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9pPr>
          </a:lstStyle>
          <a:p>
            <a:pPr algn="ctr">
              <a:lnSpc>
                <a:spcPct val="90000"/>
              </a:lnSpc>
              <a:defRPr/>
            </a:pPr>
            <a:r>
              <a:rPr lang="en-US" altLang="en-US" sz="1200"/>
              <a:t>Page </a:t>
            </a:r>
            <a:fld id="{597C4471-4055-488E-908B-BE0FCC22474D}" type="slidenum">
              <a:rPr lang="en-US" altLang="en-US" sz="1200" smtClean="0"/>
              <a:pPr algn="ctr">
                <a:lnSpc>
                  <a:spcPct val="90000"/>
                </a:lnSpc>
                <a:defRPr/>
              </a:pPr>
              <a:t>‹#›</a:t>
            </a:fld>
            <a:endParaRPr lang="en-US" altLang="en-US" sz="1200"/>
          </a:p>
        </p:txBody>
      </p:sp>
      <p:sp>
        <p:nvSpPr>
          <p:cNvPr id="4099" name="Rectangle 3">
            <a:extLst>
              <a:ext uri="{FF2B5EF4-FFF2-40B4-BE49-F238E27FC236}">
                <a16:creationId xmlns:a16="http://schemas.microsoft.com/office/drawing/2014/main" id="{9BC50397-7746-49D6-98AC-4B5F4A503A82}"/>
              </a:ext>
            </a:extLst>
          </p:cNvPr>
          <p:cNvSpPr>
            <a:spLocks noGrp="1" noRot="1" noChangeAspect="1" noChangeArrowheads="1" noTextEdit="1"/>
          </p:cNvSpPr>
          <p:nvPr>
            <p:ph type="sldImg" idx="2"/>
          </p:nvPr>
        </p:nvSpPr>
        <p:spPr bwMode="auto">
          <a:xfrm>
            <a:off x="860425" y="687388"/>
            <a:ext cx="5137150"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a:extLst>
              <a:ext uri="{FF2B5EF4-FFF2-40B4-BE49-F238E27FC236}">
                <a16:creationId xmlns:a16="http://schemas.microsoft.com/office/drawing/2014/main" id="{6864864C-9061-47ED-96D1-4EE89292F4D2}"/>
              </a:ext>
            </a:extLst>
          </p:cNvPr>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1385BD5B-DC8C-4141-A276-6B167326E48F}"/>
              </a:ext>
            </a:extLst>
          </p:cNvPr>
          <p:cNvSpPr>
            <a:spLocks noGrp="1" noRot="1" noChangeAspect="1" noChangeArrowheads="1" noTextEdit="1"/>
          </p:cNvSpPr>
          <p:nvPr>
            <p:ph type="sldImg"/>
          </p:nvPr>
        </p:nvSpPr>
        <p:spPr>
          <a:xfrm>
            <a:off x="1114425" y="1143000"/>
            <a:ext cx="4629150" cy="3086100"/>
          </a:xfrm>
          <a:ln/>
        </p:spPr>
      </p:sp>
      <p:sp>
        <p:nvSpPr>
          <p:cNvPr id="7171" name="Notes Placeholder 2">
            <a:extLst>
              <a:ext uri="{FF2B5EF4-FFF2-40B4-BE49-F238E27FC236}">
                <a16:creationId xmlns:a16="http://schemas.microsoft.com/office/drawing/2014/main" id="{1D53334B-5969-4CDD-8306-0D7C03E3237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C0FE11CD-F480-4452-9726-1075EF9C66D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6DEC0D3D-9EE6-4AD1-9506-29C07737F5F4}" type="slidenum">
              <a:rPr lang="en-US" altLang="en-US"/>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675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38"/>
            <a:ext cx="8743950" cy="1470025"/>
          </a:xfrm>
        </p:spPr>
        <p:txBody>
          <a:bodyPr/>
          <a:lstStyle/>
          <a:p>
            <a:r>
              <a:rPr lang="en-US"/>
              <a:t>Click to edit Master title style</a:t>
            </a:r>
          </a:p>
        </p:txBody>
      </p:sp>
      <p:sp>
        <p:nvSpPr>
          <p:cNvPr id="3" name="Subtitle 2"/>
          <p:cNvSpPr>
            <a:spLocks noGrp="1"/>
          </p:cNvSpPr>
          <p:nvPr>
            <p:ph type="subTitle" idx="1"/>
          </p:nvPr>
        </p:nvSpPr>
        <p:spPr>
          <a:xfrm>
            <a:off x="1543050" y="3886200"/>
            <a:ext cx="72009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C547D5D-76A8-4D94-8C7A-AAD5B7A1B2FD}"/>
              </a:ext>
            </a:extLst>
          </p:cNvPr>
          <p:cNvSpPr>
            <a:spLocks noGrp="1"/>
          </p:cNvSpPr>
          <p:nvPr>
            <p:ph type="dt" sz="half" idx="10"/>
          </p:nvPr>
        </p:nvSpPr>
        <p:spPr/>
        <p:txBody>
          <a:bodyPr rtlCol="0"/>
          <a:lstStyle>
            <a:lvl1pPr>
              <a:buFont typeface="Times New Roman" charset="0"/>
              <a:buChar char="•"/>
              <a:defRPr>
                <a:solidFill>
                  <a:schemeClr val="tx1">
                    <a:tint val="75000"/>
                  </a:schemeClr>
                </a:solidFill>
                <a:latin typeface="Arial" charset="0"/>
                <a:ea typeface="ＭＳ Ｐゴシック" charset="0"/>
                <a:cs typeface="ＭＳ Ｐゴシック" charset="0"/>
              </a:defRPr>
            </a:lvl1pPr>
          </a:lstStyle>
          <a:p>
            <a:pPr>
              <a:defRPr/>
            </a:pPr>
            <a:r>
              <a:rPr lang="en-US"/>
              <a:t>BME2104 -《生物医学影像技术》</a:t>
            </a:r>
          </a:p>
        </p:txBody>
      </p:sp>
      <p:sp>
        <p:nvSpPr>
          <p:cNvPr id="5" name="Footer Placeholder 4">
            <a:extLst>
              <a:ext uri="{FF2B5EF4-FFF2-40B4-BE49-F238E27FC236}">
                <a16:creationId xmlns:a16="http://schemas.microsoft.com/office/drawing/2014/main" id="{68D0DB03-F0EE-4A29-A710-10F3CCF29A34}"/>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6" name="Slide Number Placeholder 5">
            <a:extLst>
              <a:ext uri="{FF2B5EF4-FFF2-40B4-BE49-F238E27FC236}">
                <a16:creationId xmlns:a16="http://schemas.microsoft.com/office/drawing/2014/main" id="{18FF3F13-2753-4216-ACF2-86E16A2203C9}"/>
              </a:ext>
            </a:extLst>
          </p:cNvPr>
          <p:cNvSpPr>
            <a:spLocks noGrp="1"/>
          </p:cNvSpPr>
          <p:nvPr>
            <p:ph type="sldNum" sz="quarter" idx="12"/>
          </p:nvPr>
        </p:nvSpPr>
        <p:spPr/>
        <p:txBody>
          <a:bodyPr/>
          <a:lstStyle>
            <a:lvl1pPr>
              <a:defRPr/>
            </a:lvl1pPr>
          </a:lstStyle>
          <a:p>
            <a:pPr>
              <a:defRPr/>
            </a:pPr>
            <a:fld id="{43902361-5D81-497B-AA27-2E11C4E37133}" type="slidenum">
              <a:rPr lang="en-US" altLang="en-US"/>
              <a:pPr>
                <a:defRPr/>
              </a:pPr>
              <a:t>‹#›</a:t>
            </a:fld>
            <a:endParaRPr lang="en-US" altLang="en-US"/>
          </a:p>
        </p:txBody>
      </p:sp>
    </p:spTree>
    <p:extLst>
      <p:ext uri="{BB962C8B-B14F-4D97-AF65-F5344CB8AC3E}">
        <p14:creationId xmlns:p14="http://schemas.microsoft.com/office/powerpoint/2010/main" val="727659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1A1A7-9B4D-4A28-9FA6-D9B15A40F377}"/>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F4B457B5-20B7-48B9-A501-736407B3920B}"/>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6" name="Slide Number Placeholder 5">
            <a:extLst>
              <a:ext uri="{FF2B5EF4-FFF2-40B4-BE49-F238E27FC236}">
                <a16:creationId xmlns:a16="http://schemas.microsoft.com/office/drawing/2014/main" id="{7A4A139F-3196-4569-A809-B6E8BC633915}"/>
              </a:ext>
            </a:extLst>
          </p:cNvPr>
          <p:cNvSpPr>
            <a:spLocks noGrp="1"/>
          </p:cNvSpPr>
          <p:nvPr>
            <p:ph type="sldNum" sz="quarter" idx="12"/>
          </p:nvPr>
        </p:nvSpPr>
        <p:spPr/>
        <p:txBody>
          <a:bodyPr/>
          <a:lstStyle>
            <a:lvl1pPr>
              <a:defRPr/>
            </a:lvl1pPr>
          </a:lstStyle>
          <a:p>
            <a:pPr>
              <a:defRPr/>
            </a:pPr>
            <a:fld id="{995C45BC-281C-488C-9C0F-211CFE0FE704}" type="slidenum">
              <a:rPr lang="en-US" altLang="en-US"/>
              <a:pPr>
                <a:defRPr/>
              </a:pPr>
              <a:t>‹#›</a:t>
            </a:fld>
            <a:endParaRPr lang="en-US" altLang="en-US"/>
          </a:p>
        </p:txBody>
      </p:sp>
    </p:spTree>
    <p:extLst>
      <p:ext uri="{BB962C8B-B14F-4D97-AF65-F5344CB8AC3E}">
        <p14:creationId xmlns:p14="http://schemas.microsoft.com/office/powerpoint/2010/main" val="180899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58075" y="274651"/>
            <a:ext cx="2314575"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4350" y="274651"/>
            <a:ext cx="677227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8669D-347D-4EC1-9BD9-D1CEE89EFCF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2120575D-5725-4090-99E6-69060A64F724}"/>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6" name="Slide Number Placeholder 5">
            <a:extLst>
              <a:ext uri="{FF2B5EF4-FFF2-40B4-BE49-F238E27FC236}">
                <a16:creationId xmlns:a16="http://schemas.microsoft.com/office/drawing/2014/main" id="{6B0810C1-11F8-4D86-B605-9E5D9FCEFAC3}"/>
              </a:ext>
            </a:extLst>
          </p:cNvPr>
          <p:cNvSpPr>
            <a:spLocks noGrp="1"/>
          </p:cNvSpPr>
          <p:nvPr>
            <p:ph type="sldNum" sz="quarter" idx="12"/>
          </p:nvPr>
        </p:nvSpPr>
        <p:spPr/>
        <p:txBody>
          <a:bodyPr/>
          <a:lstStyle>
            <a:lvl1pPr>
              <a:defRPr/>
            </a:lvl1pPr>
          </a:lstStyle>
          <a:p>
            <a:pPr>
              <a:defRPr/>
            </a:pPr>
            <a:fld id="{C05201F8-DA2D-4898-B678-8430BB5480C0}" type="slidenum">
              <a:rPr lang="en-US" altLang="en-US"/>
              <a:pPr>
                <a:defRPr/>
              </a:pPr>
              <a:t>‹#›</a:t>
            </a:fld>
            <a:endParaRPr lang="en-US" altLang="en-US"/>
          </a:p>
        </p:txBody>
      </p:sp>
    </p:spTree>
    <p:extLst>
      <p:ext uri="{BB962C8B-B14F-4D97-AF65-F5344CB8AC3E}">
        <p14:creationId xmlns:p14="http://schemas.microsoft.com/office/powerpoint/2010/main" val="2490200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88E3B-0DA3-4E30-A861-7EF239C0898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CCCBEE36-CE47-4855-8732-B235D816FDE2}"/>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6" name="Slide Number Placeholder 5">
            <a:extLst>
              <a:ext uri="{FF2B5EF4-FFF2-40B4-BE49-F238E27FC236}">
                <a16:creationId xmlns:a16="http://schemas.microsoft.com/office/drawing/2014/main" id="{B94BC1B9-D19D-4F00-8836-D37C4E9D45F2}"/>
              </a:ext>
            </a:extLst>
          </p:cNvPr>
          <p:cNvSpPr>
            <a:spLocks noGrp="1"/>
          </p:cNvSpPr>
          <p:nvPr>
            <p:ph type="sldNum" sz="quarter" idx="12"/>
          </p:nvPr>
        </p:nvSpPr>
        <p:spPr/>
        <p:txBody>
          <a:bodyPr/>
          <a:lstStyle>
            <a:lvl1pPr>
              <a:defRPr/>
            </a:lvl1pPr>
          </a:lstStyle>
          <a:p>
            <a:pPr>
              <a:defRPr/>
            </a:pPr>
            <a:fld id="{F0717801-9C2A-4D39-A345-FFE34DD1CB73}" type="slidenum">
              <a:rPr lang="en-US" altLang="en-US"/>
              <a:pPr>
                <a:defRPr/>
              </a:pPr>
              <a:t>‹#›</a:t>
            </a:fld>
            <a:endParaRPr lang="en-US" altLang="en-US"/>
          </a:p>
        </p:txBody>
      </p:sp>
    </p:spTree>
    <p:extLst>
      <p:ext uri="{BB962C8B-B14F-4D97-AF65-F5344CB8AC3E}">
        <p14:creationId xmlns:p14="http://schemas.microsoft.com/office/powerpoint/2010/main" val="175025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602" y="4406913"/>
            <a:ext cx="874395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12602" y="2906713"/>
            <a:ext cx="874395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C51603-19E3-471D-B56F-DA36C3FBBA7A}"/>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021987AE-8841-4EF6-A192-5EAAB62DE153}"/>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6" name="Slide Number Placeholder 5">
            <a:extLst>
              <a:ext uri="{FF2B5EF4-FFF2-40B4-BE49-F238E27FC236}">
                <a16:creationId xmlns:a16="http://schemas.microsoft.com/office/drawing/2014/main" id="{87411C1F-D6A7-4E9F-B81D-F664DB4C03DE}"/>
              </a:ext>
            </a:extLst>
          </p:cNvPr>
          <p:cNvSpPr>
            <a:spLocks noGrp="1"/>
          </p:cNvSpPr>
          <p:nvPr>
            <p:ph type="sldNum" sz="quarter" idx="12"/>
          </p:nvPr>
        </p:nvSpPr>
        <p:spPr/>
        <p:txBody>
          <a:bodyPr/>
          <a:lstStyle>
            <a:lvl1pPr>
              <a:defRPr/>
            </a:lvl1pPr>
          </a:lstStyle>
          <a:p>
            <a:pPr>
              <a:defRPr/>
            </a:pPr>
            <a:fld id="{BEC1CCA2-C772-4B45-A0E1-622E5562B380}" type="slidenum">
              <a:rPr lang="en-US" altLang="en-US"/>
              <a:pPr>
                <a:defRPr/>
              </a:pPr>
              <a:t>‹#›</a:t>
            </a:fld>
            <a:endParaRPr lang="en-US" altLang="en-US"/>
          </a:p>
        </p:txBody>
      </p:sp>
    </p:spTree>
    <p:extLst>
      <p:ext uri="{BB962C8B-B14F-4D97-AF65-F5344CB8AC3E}">
        <p14:creationId xmlns:p14="http://schemas.microsoft.com/office/powerpoint/2010/main" val="135221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600206"/>
            <a:ext cx="45434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29225" y="1600206"/>
            <a:ext cx="45434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A396AA6-5302-4BD9-9D2F-FB4A3314A70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6" name="Footer Placeholder 4">
            <a:extLst>
              <a:ext uri="{FF2B5EF4-FFF2-40B4-BE49-F238E27FC236}">
                <a16:creationId xmlns:a16="http://schemas.microsoft.com/office/drawing/2014/main" id="{BE88A093-F8D3-4B06-8D6B-C7298A324698}"/>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7" name="Slide Number Placeholder 5">
            <a:extLst>
              <a:ext uri="{FF2B5EF4-FFF2-40B4-BE49-F238E27FC236}">
                <a16:creationId xmlns:a16="http://schemas.microsoft.com/office/drawing/2014/main" id="{B220B702-4956-4CBE-AD04-3B691D800246}"/>
              </a:ext>
            </a:extLst>
          </p:cNvPr>
          <p:cNvSpPr>
            <a:spLocks noGrp="1"/>
          </p:cNvSpPr>
          <p:nvPr>
            <p:ph type="sldNum" sz="quarter" idx="12"/>
          </p:nvPr>
        </p:nvSpPr>
        <p:spPr/>
        <p:txBody>
          <a:bodyPr/>
          <a:lstStyle>
            <a:lvl1pPr>
              <a:defRPr/>
            </a:lvl1pPr>
          </a:lstStyle>
          <a:p>
            <a:pPr>
              <a:defRPr/>
            </a:pPr>
            <a:fld id="{A457FA14-F3D0-4CE6-B817-B8ACB669EC69}" type="slidenum">
              <a:rPr lang="en-US" altLang="en-US"/>
              <a:pPr>
                <a:defRPr/>
              </a:pPr>
              <a:t>‹#›</a:t>
            </a:fld>
            <a:endParaRPr lang="en-US" altLang="en-US"/>
          </a:p>
        </p:txBody>
      </p:sp>
    </p:spTree>
    <p:extLst>
      <p:ext uri="{BB962C8B-B14F-4D97-AF65-F5344CB8AC3E}">
        <p14:creationId xmlns:p14="http://schemas.microsoft.com/office/powerpoint/2010/main" val="3376110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4350" y="1535113"/>
            <a:ext cx="45452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4350" y="2174875"/>
            <a:ext cx="45452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225660" y="1535113"/>
            <a:ext cx="454699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25660" y="2174875"/>
            <a:ext cx="454699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F3D8F13-7C85-481B-87D3-BD3BAF3D574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8" name="Footer Placeholder 4">
            <a:extLst>
              <a:ext uri="{FF2B5EF4-FFF2-40B4-BE49-F238E27FC236}">
                <a16:creationId xmlns:a16="http://schemas.microsoft.com/office/drawing/2014/main" id="{63D265EA-25F5-4399-8989-A2316F73775D}"/>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9" name="Slide Number Placeholder 5">
            <a:extLst>
              <a:ext uri="{FF2B5EF4-FFF2-40B4-BE49-F238E27FC236}">
                <a16:creationId xmlns:a16="http://schemas.microsoft.com/office/drawing/2014/main" id="{69AD3881-97F7-43F5-80ED-E19B17E6A9B3}"/>
              </a:ext>
            </a:extLst>
          </p:cNvPr>
          <p:cNvSpPr>
            <a:spLocks noGrp="1"/>
          </p:cNvSpPr>
          <p:nvPr>
            <p:ph type="sldNum" sz="quarter" idx="12"/>
          </p:nvPr>
        </p:nvSpPr>
        <p:spPr/>
        <p:txBody>
          <a:bodyPr/>
          <a:lstStyle>
            <a:lvl1pPr>
              <a:defRPr/>
            </a:lvl1pPr>
          </a:lstStyle>
          <a:p>
            <a:pPr>
              <a:defRPr/>
            </a:pPr>
            <a:fld id="{569A6967-C212-4E2C-BBC9-96E3A775F5CD}" type="slidenum">
              <a:rPr lang="en-US" altLang="en-US"/>
              <a:pPr>
                <a:defRPr/>
              </a:pPr>
              <a:t>‹#›</a:t>
            </a:fld>
            <a:endParaRPr lang="en-US" altLang="en-US"/>
          </a:p>
        </p:txBody>
      </p:sp>
    </p:spTree>
    <p:extLst>
      <p:ext uri="{BB962C8B-B14F-4D97-AF65-F5344CB8AC3E}">
        <p14:creationId xmlns:p14="http://schemas.microsoft.com/office/powerpoint/2010/main" val="2312321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6651C0E-3547-4B1A-B9FD-8C38903C6CD4}"/>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4" name="Footer Placeholder 4">
            <a:extLst>
              <a:ext uri="{FF2B5EF4-FFF2-40B4-BE49-F238E27FC236}">
                <a16:creationId xmlns:a16="http://schemas.microsoft.com/office/drawing/2014/main" id="{5D751B16-143B-4572-90A8-18788E756929}"/>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5" name="Slide Number Placeholder 5">
            <a:extLst>
              <a:ext uri="{FF2B5EF4-FFF2-40B4-BE49-F238E27FC236}">
                <a16:creationId xmlns:a16="http://schemas.microsoft.com/office/drawing/2014/main" id="{12DC5550-AC76-4E57-B6EA-AF558A61E9FD}"/>
              </a:ext>
            </a:extLst>
          </p:cNvPr>
          <p:cNvSpPr>
            <a:spLocks noGrp="1"/>
          </p:cNvSpPr>
          <p:nvPr>
            <p:ph type="sldNum" sz="quarter" idx="12"/>
          </p:nvPr>
        </p:nvSpPr>
        <p:spPr/>
        <p:txBody>
          <a:bodyPr/>
          <a:lstStyle>
            <a:lvl1pPr>
              <a:defRPr/>
            </a:lvl1pPr>
          </a:lstStyle>
          <a:p>
            <a:pPr>
              <a:defRPr/>
            </a:pPr>
            <a:fld id="{FCFA963F-971F-426B-85FD-6C75B3FF8B44}" type="slidenum">
              <a:rPr lang="en-US" altLang="en-US"/>
              <a:pPr>
                <a:defRPr/>
              </a:pPr>
              <a:t>‹#›</a:t>
            </a:fld>
            <a:endParaRPr lang="en-US" altLang="en-US"/>
          </a:p>
        </p:txBody>
      </p:sp>
    </p:spTree>
    <p:extLst>
      <p:ext uri="{BB962C8B-B14F-4D97-AF65-F5344CB8AC3E}">
        <p14:creationId xmlns:p14="http://schemas.microsoft.com/office/powerpoint/2010/main" val="329171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C84D8FE-8AF1-40FA-B626-85CF75DBC708}"/>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3" name="Footer Placeholder 4">
            <a:extLst>
              <a:ext uri="{FF2B5EF4-FFF2-40B4-BE49-F238E27FC236}">
                <a16:creationId xmlns:a16="http://schemas.microsoft.com/office/drawing/2014/main" id="{3DFAFD79-BAAE-40C7-B563-37FF3EECDCAA}"/>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4" name="Slide Number Placeholder 5">
            <a:extLst>
              <a:ext uri="{FF2B5EF4-FFF2-40B4-BE49-F238E27FC236}">
                <a16:creationId xmlns:a16="http://schemas.microsoft.com/office/drawing/2014/main" id="{B6C623AB-B945-455C-B471-E70EDDA25E3C}"/>
              </a:ext>
            </a:extLst>
          </p:cNvPr>
          <p:cNvSpPr>
            <a:spLocks noGrp="1"/>
          </p:cNvSpPr>
          <p:nvPr>
            <p:ph type="sldNum" sz="quarter" idx="12"/>
          </p:nvPr>
        </p:nvSpPr>
        <p:spPr/>
        <p:txBody>
          <a:bodyPr/>
          <a:lstStyle>
            <a:lvl1pPr>
              <a:defRPr/>
            </a:lvl1pPr>
          </a:lstStyle>
          <a:p>
            <a:pPr>
              <a:defRPr/>
            </a:pPr>
            <a:fld id="{D713C094-A33E-4603-9F67-41B940E5D984}" type="slidenum">
              <a:rPr lang="en-US" altLang="en-US"/>
              <a:pPr>
                <a:defRPr/>
              </a:pPr>
              <a:t>‹#›</a:t>
            </a:fld>
            <a:endParaRPr lang="en-US" altLang="en-US"/>
          </a:p>
        </p:txBody>
      </p:sp>
    </p:spTree>
    <p:extLst>
      <p:ext uri="{BB962C8B-B14F-4D97-AF65-F5344CB8AC3E}">
        <p14:creationId xmlns:p14="http://schemas.microsoft.com/office/powerpoint/2010/main" val="1642366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5" y="273050"/>
            <a:ext cx="338435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021931" y="273063"/>
            <a:ext cx="575071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14355" y="1435103"/>
            <a:ext cx="338435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EA77073-1EA0-45E8-8BB4-9C378FE97B62}"/>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6" name="Footer Placeholder 4">
            <a:extLst>
              <a:ext uri="{FF2B5EF4-FFF2-40B4-BE49-F238E27FC236}">
                <a16:creationId xmlns:a16="http://schemas.microsoft.com/office/drawing/2014/main" id="{EFC442B5-EF2D-4B29-B44D-A284D61D2F9A}"/>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7" name="Slide Number Placeholder 5">
            <a:extLst>
              <a:ext uri="{FF2B5EF4-FFF2-40B4-BE49-F238E27FC236}">
                <a16:creationId xmlns:a16="http://schemas.microsoft.com/office/drawing/2014/main" id="{E76069B9-F704-4234-8375-4CDE8AD0B9E0}"/>
              </a:ext>
            </a:extLst>
          </p:cNvPr>
          <p:cNvSpPr>
            <a:spLocks noGrp="1"/>
          </p:cNvSpPr>
          <p:nvPr>
            <p:ph type="sldNum" sz="quarter" idx="12"/>
          </p:nvPr>
        </p:nvSpPr>
        <p:spPr/>
        <p:txBody>
          <a:bodyPr/>
          <a:lstStyle>
            <a:lvl1pPr>
              <a:defRPr/>
            </a:lvl1pPr>
          </a:lstStyle>
          <a:p>
            <a:pPr>
              <a:defRPr/>
            </a:pPr>
            <a:fld id="{39F1236E-4EAB-427E-94AF-1D4BE7E83FD4}" type="slidenum">
              <a:rPr lang="en-US" altLang="en-US"/>
              <a:pPr>
                <a:defRPr/>
              </a:pPr>
              <a:t>‹#›</a:t>
            </a:fld>
            <a:endParaRPr lang="en-US" altLang="en-US"/>
          </a:p>
        </p:txBody>
      </p:sp>
    </p:spTree>
    <p:extLst>
      <p:ext uri="{BB962C8B-B14F-4D97-AF65-F5344CB8AC3E}">
        <p14:creationId xmlns:p14="http://schemas.microsoft.com/office/powerpoint/2010/main" val="388494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324" y="4800600"/>
            <a:ext cx="6172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16324" y="612775"/>
            <a:ext cx="6172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016324"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E3A8274-6398-49E4-B6CA-2E5FDF14CFEB}"/>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6" name="Footer Placeholder 4">
            <a:extLst>
              <a:ext uri="{FF2B5EF4-FFF2-40B4-BE49-F238E27FC236}">
                <a16:creationId xmlns:a16="http://schemas.microsoft.com/office/drawing/2014/main" id="{D712AEE4-F805-4A4A-9024-20F4C5802A1D}"/>
              </a:ext>
            </a:extLst>
          </p:cNvPr>
          <p:cNvSpPr>
            <a:spLocks noGrp="1"/>
          </p:cNvSpPr>
          <p:nvPr>
            <p:ph type="ftr" sz="quarter" idx="11"/>
          </p:nvPr>
        </p:nvSpPr>
        <p:spPr/>
        <p:txBody>
          <a:bodyPr/>
          <a:lstStyle>
            <a:lvl1pPr>
              <a:defRPr/>
            </a:lvl1pPr>
          </a:lstStyle>
          <a:p>
            <a:pPr>
              <a:defRPr/>
            </a:pPr>
            <a:r>
              <a:rPr lang="en-US"/>
              <a:t>Lecture 22:  MRI System and Applications</a:t>
            </a:r>
          </a:p>
        </p:txBody>
      </p:sp>
      <p:sp>
        <p:nvSpPr>
          <p:cNvPr id="7" name="Slide Number Placeholder 5">
            <a:extLst>
              <a:ext uri="{FF2B5EF4-FFF2-40B4-BE49-F238E27FC236}">
                <a16:creationId xmlns:a16="http://schemas.microsoft.com/office/drawing/2014/main" id="{B0A97FEE-88E2-40BB-B155-0E674CA383E8}"/>
              </a:ext>
            </a:extLst>
          </p:cNvPr>
          <p:cNvSpPr>
            <a:spLocks noGrp="1"/>
          </p:cNvSpPr>
          <p:nvPr>
            <p:ph type="sldNum" sz="quarter" idx="12"/>
          </p:nvPr>
        </p:nvSpPr>
        <p:spPr/>
        <p:txBody>
          <a:bodyPr/>
          <a:lstStyle>
            <a:lvl1pPr>
              <a:defRPr/>
            </a:lvl1pPr>
          </a:lstStyle>
          <a:p>
            <a:pPr>
              <a:defRPr/>
            </a:pPr>
            <a:fld id="{492C5E32-B3DA-4252-A395-A4C8B663AE71}" type="slidenum">
              <a:rPr lang="en-US" altLang="en-US"/>
              <a:pPr>
                <a:defRPr/>
              </a:pPr>
              <a:t>‹#›</a:t>
            </a:fld>
            <a:endParaRPr lang="en-US" altLang="en-US"/>
          </a:p>
        </p:txBody>
      </p:sp>
    </p:spTree>
    <p:extLst>
      <p:ext uri="{BB962C8B-B14F-4D97-AF65-F5344CB8AC3E}">
        <p14:creationId xmlns:p14="http://schemas.microsoft.com/office/powerpoint/2010/main" val="425288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2E79C34-D9FF-41D6-A484-D83F68DBCCE6}"/>
              </a:ext>
            </a:extLst>
          </p:cNvPr>
          <p:cNvSpPr>
            <a:spLocks noGrp="1"/>
          </p:cNvSpPr>
          <p:nvPr>
            <p:ph type="title"/>
          </p:nvPr>
        </p:nvSpPr>
        <p:spPr bwMode="auto">
          <a:xfrm>
            <a:off x="514350" y="274638"/>
            <a:ext cx="9258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6E0DAA0-F615-436B-856B-8DDF66B02682}"/>
              </a:ext>
            </a:extLst>
          </p:cNvPr>
          <p:cNvSpPr>
            <a:spLocks noGrp="1"/>
          </p:cNvSpPr>
          <p:nvPr>
            <p:ph type="body" idx="1"/>
          </p:nvPr>
        </p:nvSpPr>
        <p:spPr bwMode="auto">
          <a:xfrm>
            <a:off x="514350" y="1600200"/>
            <a:ext cx="92583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96B0090-63AE-4E4B-92C6-B1747F71FEE5}"/>
              </a:ext>
            </a:extLst>
          </p:cNvPr>
          <p:cNvSpPr>
            <a:spLocks noGrp="1"/>
          </p:cNvSpPr>
          <p:nvPr>
            <p:ph type="dt" sz="half" idx="2"/>
          </p:nvPr>
        </p:nvSpPr>
        <p:spPr>
          <a:xfrm>
            <a:off x="514350" y="6356350"/>
            <a:ext cx="2400300" cy="365125"/>
          </a:xfrm>
          <a:prstGeom prst="rect">
            <a:avLst/>
          </a:prstGeom>
        </p:spPr>
        <p:txBody>
          <a:bodyPr vert="horz" wrap="square" lIns="91440" tIns="45720" rIns="91440" bIns="45720" numCol="1" anchor="ctr" anchorCtr="0" compatLnSpc="1">
            <a:prstTxWarp prst="textNoShape">
              <a:avLst/>
            </a:prstTxWarp>
          </a:bodyPr>
          <a:lstStyle>
            <a:lvl1pPr>
              <a:lnSpc>
                <a:spcPct val="85000"/>
              </a:lnSpc>
              <a:spcBef>
                <a:spcPct val="80000"/>
              </a:spcBef>
              <a:buClr>
                <a:schemeClr val="bg1"/>
              </a:buClr>
              <a:buSzPct val="100000"/>
              <a:buFont typeface="Times New Roman" panose="02020603050405020304" pitchFamily="18" charset="0"/>
              <a:buChar char="•"/>
              <a:defRPr sz="1200">
                <a:solidFill>
                  <a:srgbClr val="898989"/>
                </a:solidFill>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324618DC-0982-4338-A2AC-7D4C5DFE2FDB}"/>
              </a:ext>
            </a:extLst>
          </p:cNvPr>
          <p:cNvSpPr>
            <a:spLocks noGrp="1"/>
          </p:cNvSpPr>
          <p:nvPr>
            <p:ph type="ftr" sz="quarter" idx="3"/>
          </p:nvPr>
        </p:nvSpPr>
        <p:spPr>
          <a:xfrm>
            <a:off x="3514725" y="6356350"/>
            <a:ext cx="3257550" cy="365125"/>
          </a:xfrm>
          <a:prstGeom prst="rect">
            <a:avLst/>
          </a:prstGeom>
        </p:spPr>
        <p:txBody>
          <a:bodyPr vert="horz" lIns="91440" tIns="45720" rIns="91440" bIns="45720" rtlCol="0" anchor="ctr"/>
          <a:lstStyle>
            <a:lvl1pPr algn="ctr">
              <a:lnSpc>
                <a:spcPct val="85000"/>
              </a:lnSpc>
              <a:spcBef>
                <a:spcPct val="80000"/>
              </a:spcBef>
              <a:buClr>
                <a:schemeClr val="bg1"/>
              </a:buClr>
              <a:buSzPct val="100000"/>
              <a:buFont typeface="Times New Roman" charset="0"/>
              <a:buChar char="•"/>
              <a:defRPr sz="1200">
                <a:solidFill>
                  <a:schemeClr val="tx1">
                    <a:tint val="75000"/>
                  </a:schemeClr>
                </a:solidFill>
                <a:latin typeface="Arial" charset="0"/>
                <a:ea typeface="ＭＳ Ｐゴシック" charset="0"/>
                <a:cs typeface="ＭＳ Ｐゴシック" charset="0"/>
              </a:defRPr>
            </a:lvl1pPr>
          </a:lstStyle>
          <a:p>
            <a:pPr>
              <a:defRPr/>
            </a:pPr>
            <a:r>
              <a:rPr lang="en-US"/>
              <a:t>Lecture 22:  MRI System and Applications</a:t>
            </a:r>
          </a:p>
        </p:txBody>
      </p:sp>
      <p:sp>
        <p:nvSpPr>
          <p:cNvPr id="6" name="Slide Number Placeholder 5">
            <a:extLst>
              <a:ext uri="{FF2B5EF4-FFF2-40B4-BE49-F238E27FC236}">
                <a16:creationId xmlns:a16="http://schemas.microsoft.com/office/drawing/2014/main" id="{0B95B4F0-54C1-40CB-81EA-D14747618DB4}"/>
              </a:ext>
            </a:extLst>
          </p:cNvPr>
          <p:cNvSpPr>
            <a:spLocks noGrp="1"/>
          </p:cNvSpPr>
          <p:nvPr>
            <p:ph type="sldNum" sz="quarter" idx="4"/>
          </p:nvPr>
        </p:nvSpPr>
        <p:spPr>
          <a:xfrm>
            <a:off x="7372350" y="6356350"/>
            <a:ext cx="2400300" cy="365125"/>
          </a:xfrm>
          <a:prstGeom prst="rect">
            <a:avLst/>
          </a:prstGeom>
        </p:spPr>
        <p:txBody>
          <a:bodyPr vert="horz" wrap="square" lIns="91440" tIns="45720" rIns="91440" bIns="45720" numCol="1" anchor="ctr" anchorCtr="0" compatLnSpc="1">
            <a:prstTxWarp prst="textNoShape">
              <a:avLst/>
            </a:prstTxWarp>
          </a:bodyPr>
          <a:lstStyle>
            <a:lvl1pPr algn="r">
              <a:lnSpc>
                <a:spcPct val="85000"/>
              </a:lnSpc>
              <a:spcBef>
                <a:spcPct val="80000"/>
              </a:spcBef>
              <a:buClr>
                <a:schemeClr val="bg1"/>
              </a:buClr>
              <a:buSzPct val="100000"/>
              <a:buFont typeface="Times New Roman" panose="02020603050405020304" pitchFamily="18" charset="0"/>
              <a:buChar char="•"/>
              <a:defRPr sz="1200">
                <a:solidFill>
                  <a:srgbClr val="898989"/>
                </a:solidFill>
              </a:defRPr>
            </a:lvl1pPr>
          </a:lstStyle>
          <a:p>
            <a:pPr>
              <a:defRPr/>
            </a:pPr>
            <a:fld id="{8DAA3F70-6853-48C9-962A-34FBA53C443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38"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p:txStyles>
    <p:titleStyle>
      <a:lvl1pPr algn="l" defTabSz="457200" rtl="0" eaLnBrk="0" fontAlgn="base" hangingPunct="0">
        <a:spcBef>
          <a:spcPct val="0"/>
        </a:spcBef>
        <a:spcAft>
          <a:spcPct val="0"/>
        </a:spcAft>
        <a:defRPr sz="2800" kern="1200">
          <a:solidFill>
            <a:schemeClr val="tx1"/>
          </a:solidFill>
          <a:latin typeface="Arial"/>
          <a:ea typeface="ＭＳ Ｐゴシック" panose="020B0600070205080204" pitchFamily="34" charset="-128"/>
          <a:cs typeface="Arial"/>
        </a:defRPr>
      </a:lvl1pPr>
      <a:lvl2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4572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9144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13716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18288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ＭＳ Ｐゴシック" panose="020B0600070205080204"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ＭＳ Ｐゴシック" panose="020B0600070205080204"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ＭＳ Ｐゴシック" panose="020B0600070205080204" pitchFamily="34" charset="-128"/>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aogh@shanghaitech.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2434-B7EE-4E88-B956-2998352BF430}"/>
              </a:ext>
            </a:extLst>
          </p:cNvPr>
          <p:cNvSpPr>
            <a:spLocks noGrp="1"/>
          </p:cNvSpPr>
          <p:nvPr>
            <p:ph type="ctrTitle"/>
          </p:nvPr>
        </p:nvSpPr>
        <p:spPr>
          <a:xfrm>
            <a:off x="771525" y="2130425"/>
            <a:ext cx="8743950" cy="1470025"/>
          </a:xfrm>
        </p:spPr>
        <p:txBody>
          <a:bodyPr>
            <a:normAutofit/>
          </a:bodyPr>
          <a:lstStyle/>
          <a:p>
            <a:pPr algn="ctr">
              <a:defRPr/>
            </a:pPr>
            <a:r>
              <a:rPr lang="en-US" sz="3038" b="1" dirty="0"/>
              <a:t>Lecture 17: </a:t>
            </a:r>
            <a:r>
              <a:rPr lang="en-US" altLang="zh-CN" sz="3038" b="1" dirty="0"/>
              <a:t> MRI System and Applications</a:t>
            </a:r>
            <a:endParaRPr lang="en-US" sz="3038" b="1" dirty="0"/>
          </a:p>
        </p:txBody>
      </p:sp>
      <p:sp>
        <p:nvSpPr>
          <p:cNvPr id="3" name="Subtitle 2">
            <a:extLst>
              <a:ext uri="{FF2B5EF4-FFF2-40B4-BE49-F238E27FC236}">
                <a16:creationId xmlns:a16="http://schemas.microsoft.com/office/drawing/2014/main" id="{E238EAA3-BAAC-455F-81E1-FBC1F8324EA9}"/>
              </a:ext>
            </a:extLst>
          </p:cNvPr>
          <p:cNvSpPr>
            <a:spLocks noGrp="1"/>
          </p:cNvSpPr>
          <p:nvPr>
            <p:ph type="subTitle" idx="1"/>
          </p:nvPr>
        </p:nvSpPr>
        <p:spPr/>
        <p:txBody>
          <a:bodyPr>
            <a:normAutofit/>
          </a:bodyPr>
          <a:lstStyle/>
          <a:p>
            <a:pPr>
              <a:defRPr/>
            </a:pPr>
            <a:endParaRPr lang="en-US" sz="900" dirty="0">
              <a:solidFill>
                <a:schemeClr val="tx1"/>
              </a:solidFill>
            </a:endParaRPr>
          </a:p>
          <a:p>
            <a:pPr>
              <a:defRPr/>
            </a:pPr>
            <a:r>
              <a:rPr lang="en-US" sz="2000" b="1" dirty="0">
                <a:solidFill>
                  <a:schemeClr val="tx1"/>
                </a:solidFill>
              </a:rPr>
              <a:t>Dr. Guohua Cao </a:t>
            </a:r>
            <a:r>
              <a:rPr lang="zh-CN" altLang="en-US" sz="2000" b="1" dirty="0">
                <a:solidFill>
                  <a:schemeClr val="tx1"/>
                </a:solidFill>
              </a:rPr>
              <a:t>（曹国华）</a:t>
            </a:r>
            <a:br>
              <a:rPr lang="en-US" sz="1400" dirty="0">
                <a:solidFill>
                  <a:schemeClr val="tx1"/>
                </a:solidFill>
              </a:rPr>
            </a:br>
            <a:r>
              <a:rPr lang="en-US" sz="1400" dirty="0">
                <a:solidFill>
                  <a:schemeClr val="tx1"/>
                </a:solidFill>
                <a:hlinkClick r:id="rId3">
                  <a:extLst>
                    <a:ext uri="{A12FA001-AC4F-418D-AE19-62706E023703}">
                      <ahyp:hlinkClr xmlns:ahyp="http://schemas.microsoft.com/office/drawing/2018/hyperlinkcolor" val="tx"/>
                    </a:ext>
                  </a:extLst>
                </a:hlinkClick>
              </a:rPr>
              <a:t>caogh@shanghaitech.edu.cn</a:t>
            </a:r>
            <a:r>
              <a:rPr lang="en-US" sz="1400" dirty="0">
                <a:solidFill>
                  <a:schemeClr val="tx1"/>
                </a:solidFill>
              </a:rPr>
              <a:t>  </a:t>
            </a:r>
          </a:p>
          <a:p>
            <a:pPr>
              <a:defRPr/>
            </a:pPr>
            <a:r>
              <a:rPr lang="en-US" sz="1400" dirty="0">
                <a:solidFill>
                  <a:schemeClr val="tx1"/>
                </a:solidFill>
              </a:rPr>
              <a:t>School of Biomedical Engineering</a:t>
            </a:r>
          </a:p>
          <a:p>
            <a:pPr>
              <a:defRPr/>
            </a:pPr>
            <a:r>
              <a:rPr lang="en-US" sz="1400" dirty="0">
                <a:solidFill>
                  <a:schemeClr val="tx1"/>
                </a:solidFill>
              </a:rPr>
              <a:t>ShanghaiTech University</a:t>
            </a:r>
          </a:p>
        </p:txBody>
      </p:sp>
      <p:pic>
        <p:nvPicPr>
          <p:cNvPr id="6148" name="图片 25">
            <a:extLst>
              <a:ext uri="{FF2B5EF4-FFF2-40B4-BE49-F238E27FC236}">
                <a16:creationId xmlns:a16="http://schemas.microsoft.com/office/drawing/2014/main" id="{E242FA93-BD2B-4603-A965-469FA84C5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325" y="455613"/>
            <a:ext cx="277177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a:extLst>
              <a:ext uri="{FF2B5EF4-FFF2-40B4-BE49-F238E27FC236}">
                <a16:creationId xmlns:a16="http://schemas.microsoft.com/office/drawing/2014/main" id="{E10C299E-6144-47B0-80BC-2651D454E9E9}"/>
              </a:ext>
            </a:extLst>
          </p:cNvPr>
          <p:cNvSpPr txBox="1"/>
          <p:nvPr/>
        </p:nvSpPr>
        <p:spPr>
          <a:xfrm>
            <a:off x="8558212" y="6092898"/>
            <a:ext cx="1290215" cy="3794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DAD763-299C-4A1F-B798-320E8A2618A9}" type="datetime1">
              <a:rPr lang="en-US" smtClean="0"/>
              <a:pPr/>
              <a:t>5/22/2024</a:t>
            </a:fld>
            <a:endParaRPr lang="en-US" dirty="0"/>
          </a:p>
        </p:txBody>
      </p:sp>
    </p:spTree>
  </p:cSld>
  <p:clrMapOvr>
    <a:masterClrMapping/>
  </p:clrMapOvr>
  <p:transition spd="slow"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D208C5-61C1-4B37-83A3-A756E217027F}"/>
              </a:ext>
            </a:extLst>
          </p:cNvPr>
          <p:cNvSpPr>
            <a:spLocks noGrp="1"/>
          </p:cNvSpPr>
          <p:nvPr>
            <p:ph type="title"/>
          </p:nvPr>
        </p:nvSpPr>
        <p:spPr/>
        <p:txBody>
          <a:bodyPr/>
          <a:lstStyle/>
          <a:p>
            <a:pPr algn="ctr"/>
            <a:r>
              <a:rPr lang="en-US" altLang="zh-CN" sz="4000" b="1" dirty="0"/>
              <a:t>Gradient Coils</a:t>
            </a:r>
            <a:endParaRPr lang="en-US" sz="4000" b="1" dirty="0"/>
          </a:p>
        </p:txBody>
      </p:sp>
      <p:sp>
        <p:nvSpPr>
          <p:cNvPr id="2" name="Date Placeholder 1">
            <a:extLst>
              <a:ext uri="{FF2B5EF4-FFF2-40B4-BE49-F238E27FC236}">
                <a16:creationId xmlns:a16="http://schemas.microsoft.com/office/drawing/2014/main" id="{E8753DA7-C94B-4986-AF3E-7972C4B2CD09}"/>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B103F4DD-19D8-47E6-BAD3-42A3A2D8FBAE}"/>
              </a:ext>
            </a:extLst>
          </p:cNvPr>
          <p:cNvSpPr>
            <a:spLocks noGrp="1"/>
          </p:cNvSpPr>
          <p:nvPr>
            <p:ph type="ftr" sz="quarter" idx="11"/>
          </p:nvPr>
        </p:nvSpPr>
        <p:spPr/>
        <p:txBody>
          <a:bodyPr/>
          <a:lstStyle/>
          <a:p>
            <a:pPr>
              <a:defRPr/>
            </a:pPr>
            <a:r>
              <a:rPr lang="en-US"/>
              <a:t>Lecture 22:  MRI System and Applications</a:t>
            </a:r>
          </a:p>
        </p:txBody>
      </p:sp>
      <p:sp>
        <p:nvSpPr>
          <p:cNvPr id="4" name="Slide Number Placeholder 3">
            <a:extLst>
              <a:ext uri="{FF2B5EF4-FFF2-40B4-BE49-F238E27FC236}">
                <a16:creationId xmlns:a16="http://schemas.microsoft.com/office/drawing/2014/main" id="{9AB0CAFD-D0FE-4DF8-8729-B95A6892976C}"/>
              </a:ext>
            </a:extLst>
          </p:cNvPr>
          <p:cNvSpPr>
            <a:spLocks noGrp="1"/>
          </p:cNvSpPr>
          <p:nvPr>
            <p:ph type="sldNum" sz="quarter" idx="12"/>
          </p:nvPr>
        </p:nvSpPr>
        <p:spPr/>
        <p:txBody>
          <a:bodyPr/>
          <a:lstStyle/>
          <a:p>
            <a:pPr>
              <a:defRPr/>
            </a:pPr>
            <a:fld id="{D713C094-A33E-4603-9F67-41B940E5D984}" type="slidenum">
              <a:rPr lang="en-US" altLang="en-US" smtClean="0"/>
              <a:pPr>
                <a:defRPr/>
              </a:pPr>
              <a:t>10</a:t>
            </a:fld>
            <a:endParaRPr lang="en-US" altLang="en-US"/>
          </a:p>
        </p:txBody>
      </p:sp>
      <p:pic>
        <p:nvPicPr>
          <p:cNvPr id="6" name="Picture 5">
            <a:extLst>
              <a:ext uri="{FF2B5EF4-FFF2-40B4-BE49-F238E27FC236}">
                <a16:creationId xmlns:a16="http://schemas.microsoft.com/office/drawing/2014/main" id="{B21D116F-F22F-44CE-A997-56EA45E9E197}"/>
              </a:ext>
            </a:extLst>
          </p:cNvPr>
          <p:cNvPicPr>
            <a:picLocks noChangeAspect="1"/>
          </p:cNvPicPr>
          <p:nvPr/>
        </p:nvPicPr>
        <p:blipFill>
          <a:blip r:embed="rId2"/>
          <a:stretch>
            <a:fillRect/>
          </a:stretch>
        </p:blipFill>
        <p:spPr>
          <a:xfrm>
            <a:off x="5775649" y="1839805"/>
            <a:ext cx="3685592" cy="4091006"/>
          </a:xfrm>
          <a:prstGeom prst="rect">
            <a:avLst/>
          </a:prstGeom>
        </p:spPr>
      </p:pic>
      <p:sp>
        <p:nvSpPr>
          <p:cNvPr id="7" name="TextBox 6">
            <a:extLst>
              <a:ext uri="{FF2B5EF4-FFF2-40B4-BE49-F238E27FC236}">
                <a16:creationId xmlns:a16="http://schemas.microsoft.com/office/drawing/2014/main" id="{5E1A76AE-1383-4387-8474-21D23BE1B3A2}"/>
              </a:ext>
            </a:extLst>
          </p:cNvPr>
          <p:cNvSpPr txBox="1"/>
          <p:nvPr/>
        </p:nvSpPr>
        <p:spPr>
          <a:xfrm>
            <a:off x="625150" y="1529606"/>
            <a:ext cx="4758613" cy="4401205"/>
          </a:xfrm>
          <a:prstGeom prst="rect">
            <a:avLst/>
          </a:prstGeom>
          <a:noFill/>
        </p:spPr>
        <p:txBody>
          <a:bodyPr wrap="square" rtlCol="0">
            <a:spAutoFit/>
          </a:bodyPr>
          <a:lstStyle/>
          <a:p>
            <a:endParaRPr lang="en-US" sz="2000" dirty="0"/>
          </a:p>
          <a:p>
            <a:pPr marL="285750" indent="-285750">
              <a:buFont typeface="Arial" panose="020B0604020202020204" pitchFamily="34" charset="0"/>
              <a:buChar char="•"/>
            </a:pPr>
            <a:r>
              <a:rPr lang="en-US" sz="2000" dirty="0"/>
              <a:t>The gradient coils produce the gradients in the Bo magnetic field.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gradient in Bo in the Z direction is achieved with an anti-Helmholtz type of coil. </a:t>
            </a:r>
            <a:r>
              <a:rPr lang="en-US" sz="2000" b="1" dirty="0"/>
              <a:t>Current in the two coils flow in opposite directions </a:t>
            </a:r>
            <a:r>
              <a:rPr lang="en-US" sz="2000" dirty="0"/>
              <a:t>creating a magnetic field gradient between the two coils. The B field at one coil adds to the Bo field while the B field at the center of the other coil subtracts from the Bo field.</a:t>
            </a:r>
          </a:p>
        </p:txBody>
      </p:sp>
    </p:spTree>
    <p:extLst>
      <p:ext uri="{BB962C8B-B14F-4D97-AF65-F5344CB8AC3E}">
        <p14:creationId xmlns:p14="http://schemas.microsoft.com/office/powerpoint/2010/main" val="3232623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D208C5-61C1-4B37-83A3-A756E217027F}"/>
              </a:ext>
            </a:extLst>
          </p:cNvPr>
          <p:cNvSpPr>
            <a:spLocks noGrp="1"/>
          </p:cNvSpPr>
          <p:nvPr>
            <p:ph type="title"/>
          </p:nvPr>
        </p:nvSpPr>
        <p:spPr/>
        <p:txBody>
          <a:bodyPr/>
          <a:lstStyle/>
          <a:p>
            <a:pPr algn="ctr"/>
            <a:r>
              <a:rPr lang="en-US" altLang="zh-CN" sz="4000" b="1" dirty="0"/>
              <a:t>Gradient Coils</a:t>
            </a:r>
            <a:endParaRPr lang="en-US" sz="4000" b="1" dirty="0"/>
          </a:p>
        </p:txBody>
      </p:sp>
      <p:sp>
        <p:nvSpPr>
          <p:cNvPr id="2" name="Date Placeholder 1">
            <a:extLst>
              <a:ext uri="{FF2B5EF4-FFF2-40B4-BE49-F238E27FC236}">
                <a16:creationId xmlns:a16="http://schemas.microsoft.com/office/drawing/2014/main" id="{E8753DA7-C94B-4986-AF3E-7972C4B2CD09}"/>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B103F4DD-19D8-47E6-BAD3-42A3A2D8FBAE}"/>
              </a:ext>
            </a:extLst>
          </p:cNvPr>
          <p:cNvSpPr>
            <a:spLocks noGrp="1"/>
          </p:cNvSpPr>
          <p:nvPr>
            <p:ph type="ftr" sz="quarter" idx="11"/>
          </p:nvPr>
        </p:nvSpPr>
        <p:spPr/>
        <p:txBody>
          <a:bodyPr/>
          <a:lstStyle/>
          <a:p>
            <a:pPr>
              <a:defRPr/>
            </a:pPr>
            <a:r>
              <a:rPr lang="en-US"/>
              <a:t>Lecture 22:  MRI System and Applications</a:t>
            </a:r>
          </a:p>
        </p:txBody>
      </p:sp>
      <p:sp>
        <p:nvSpPr>
          <p:cNvPr id="4" name="Slide Number Placeholder 3">
            <a:extLst>
              <a:ext uri="{FF2B5EF4-FFF2-40B4-BE49-F238E27FC236}">
                <a16:creationId xmlns:a16="http://schemas.microsoft.com/office/drawing/2014/main" id="{9AB0CAFD-D0FE-4DF8-8729-B95A6892976C}"/>
              </a:ext>
            </a:extLst>
          </p:cNvPr>
          <p:cNvSpPr>
            <a:spLocks noGrp="1"/>
          </p:cNvSpPr>
          <p:nvPr>
            <p:ph type="sldNum" sz="quarter" idx="12"/>
          </p:nvPr>
        </p:nvSpPr>
        <p:spPr/>
        <p:txBody>
          <a:bodyPr/>
          <a:lstStyle/>
          <a:p>
            <a:pPr>
              <a:defRPr/>
            </a:pPr>
            <a:fld id="{D713C094-A33E-4603-9F67-41B940E5D984}" type="slidenum">
              <a:rPr lang="en-US" altLang="en-US" smtClean="0"/>
              <a:pPr>
                <a:defRPr/>
              </a:pPr>
              <a:t>11</a:t>
            </a:fld>
            <a:endParaRPr lang="en-US" altLang="en-US"/>
          </a:p>
        </p:txBody>
      </p:sp>
      <p:pic>
        <p:nvPicPr>
          <p:cNvPr id="8" name="Picture 7">
            <a:extLst>
              <a:ext uri="{FF2B5EF4-FFF2-40B4-BE49-F238E27FC236}">
                <a16:creationId xmlns:a16="http://schemas.microsoft.com/office/drawing/2014/main" id="{D5A1BE55-2E90-4D08-96C0-F17BA2EF9989}"/>
              </a:ext>
            </a:extLst>
          </p:cNvPr>
          <p:cNvPicPr>
            <a:picLocks noChangeAspect="1"/>
          </p:cNvPicPr>
          <p:nvPr/>
        </p:nvPicPr>
        <p:blipFill>
          <a:blip r:embed="rId2"/>
          <a:stretch>
            <a:fillRect/>
          </a:stretch>
        </p:blipFill>
        <p:spPr>
          <a:xfrm>
            <a:off x="1161559" y="1116671"/>
            <a:ext cx="8206375" cy="5120853"/>
          </a:xfrm>
          <a:prstGeom prst="rect">
            <a:avLst/>
          </a:prstGeom>
        </p:spPr>
      </p:pic>
    </p:spTree>
    <p:extLst>
      <p:ext uri="{BB962C8B-B14F-4D97-AF65-F5344CB8AC3E}">
        <p14:creationId xmlns:p14="http://schemas.microsoft.com/office/powerpoint/2010/main" val="1808311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46D1-5D06-4124-A6C0-BA74CC025685}"/>
              </a:ext>
            </a:extLst>
          </p:cNvPr>
          <p:cNvSpPr>
            <a:spLocks noGrp="1"/>
          </p:cNvSpPr>
          <p:nvPr>
            <p:ph type="title"/>
          </p:nvPr>
        </p:nvSpPr>
        <p:spPr/>
        <p:txBody>
          <a:bodyPr/>
          <a:lstStyle/>
          <a:p>
            <a:r>
              <a:rPr lang="en-US" sz="3600" b="1" dirty="0"/>
              <a:t>RF Coils</a:t>
            </a:r>
          </a:p>
        </p:txBody>
      </p:sp>
      <p:sp>
        <p:nvSpPr>
          <p:cNvPr id="3" name="Date Placeholder 2">
            <a:extLst>
              <a:ext uri="{FF2B5EF4-FFF2-40B4-BE49-F238E27FC236}">
                <a16:creationId xmlns:a16="http://schemas.microsoft.com/office/drawing/2014/main" id="{F6C7814F-46A7-4A22-9324-1537049F1063}"/>
              </a:ext>
            </a:extLst>
          </p:cNvPr>
          <p:cNvSpPr>
            <a:spLocks noGrp="1"/>
          </p:cNvSpPr>
          <p:nvPr>
            <p:ph type="dt" sz="half" idx="10"/>
          </p:nvPr>
        </p:nvSpPr>
        <p:spPr/>
        <p:txBody>
          <a:bodyPr/>
          <a:lstStyle/>
          <a:p>
            <a:pPr>
              <a:defRPr/>
            </a:pPr>
            <a:r>
              <a:rPr lang="en-US" altLang="en-US"/>
              <a:t>BME2104 -《生物医学影像技术》</a:t>
            </a:r>
          </a:p>
        </p:txBody>
      </p:sp>
      <p:sp>
        <p:nvSpPr>
          <p:cNvPr id="4" name="Footer Placeholder 3">
            <a:extLst>
              <a:ext uri="{FF2B5EF4-FFF2-40B4-BE49-F238E27FC236}">
                <a16:creationId xmlns:a16="http://schemas.microsoft.com/office/drawing/2014/main" id="{271D6867-448B-4ED0-9E97-016BD59BA5F9}"/>
              </a:ext>
            </a:extLst>
          </p:cNvPr>
          <p:cNvSpPr>
            <a:spLocks noGrp="1"/>
          </p:cNvSpPr>
          <p:nvPr>
            <p:ph type="ftr" sz="quarter" idx="11"/>
          </p:nvPr>
        </p:nvSpPr>
        <p:spPr/>
        <p:txBody>
          <a:bodyPr/>
          <a:lstStyle/>
          <a:p>
            <a:pPr>
              <a:defRPr/>
            </a:pPr>
            <a:r>
              <a:rPr lang="en-US"/>
              <a:t>Lecture 22:  MRI System and Applications</a:t>
            </a:r>
          </a:p>
        </p:txBody>
      </p:sp>
      <p:sp>
        <p:nvSpPr>
          <p:cNvPr id="5" name="Slide Number Placeholder 4">
            <a:extLst>
              <a:ext uri="{FF2B5EF4-FFF2-40B4-BE49-F238E27FC236}">
                <a16:creationId xmlns:a16="http://schemas.microsoft.com/office/drawing/2014/main" id="{5032AA30-BC90-497D-8593-79FD24D6B594}"/>
              </a:ext>
            </a:extLst>
          </p:cNvPr>
          <p:cNvSpPr>
            <a:spLocks noGrp="1"/>
          </p:cNvSpPr>
          <p:nvPr>
            <p:ph type="sldNum" sz="quarter" idx="12"/>
          </p:nvPr>
        </p:nvSpPr>
        <p:spPr/>
        <p:txBody>
          <a:bodyPr/>
          <a:lstStyle/>
          <a:p>
            <a:pPr>
              <a:defRPr/>
            </a:pPr>
            <a:fld id="{FCFA963F-971F-426B-85FD-6C75B3FF8B44}" type="slidenum">
              <a:rPr lang="en-US" altLang="en-US" smtClean="0"/>
              <a:pPr>
                <a:defRPr/>
              </a:pPr>
              <a:t>12</a:t>
            </a:fld>
            <a:endParaRPr lang="en-US" altLang="en-US"/>
          </a:p>
        </p:txBody>
      </p:sp>
      <p:pic>
        <p:nvPicPr>
          <p:cNvPr id="6" name="Picture 5">
            <a:extLst>
              <a:ext uri="{FF2B5EF4-FFF2-40B4-BE49-F238E27FC236}">
                <a16:creationId xmlns:a16="http://schemas.microsoft.com/office/drawing/2014/main" id="{04992625-3139-4222-91B1-BC7B48800887}"/>
              </a:ext>
            </a:extLst>
          </p:cNvPr>
          <p:cNvPicPr>
            <a:picLocks noChangeAspect="1"/>
          </p:cNvPicPr>
          <p:nvPr/>
        </p:nvPicPr>
        <p:blipFill>
          <a:blip r:embed="rId2"/>
          <a:stretch>
            <a:fillRect/>
          </a:stretch>
        </p:blipFill>
        <p:spPr>
          <a:xfrm>
            <a:off x="293003" y="1888930"/>
            <a:ext cx="7079347" cy="3996128"/>
          </a:xfrm>
          <a:prstGeom prst="rect">
            <a:avLst/>
          </a:prstGeom>
        </p:spPr>
      </p:pic>
      <p:pic>
        <p:nvPicPr>
          <p:cNvPr id="7" name="Picture 6">
            <a:extLst>
              <a:ext uri="{FF2B5EF4-FFF2-40B4-BE49-F238E27FC236}">
                <a16:creationId xmlns:a16="http://schemas.microsoft.com/office/drawing/2014/main" id="{731FC1EF-7BB8-448F-B4BE-52C4A3345332}"/>
              </a:ext>
            </a:extLst>
          </p:cNvPr>
          <p:cNvPicPr>
            <a:picLocks noChangeAspect="1"/>
          </p:cNvPicPr>
          <p:nvPr/>
        </p:nvPicPr>
        <p:blipFill>
          <a:blip r:embed="rId3"/>
          <a:stretch>
            <a:fillRect/>
          </a:stretch>
        </p:blipFill>
        <p:spPr>
          <a:xfrm>
            <a:off x="7564601" y="274638"/>
            <a:ext cx="2421228" cy="1931831"/>
          </a:xfrm>
          <a:prstGeom prst="rect">
            <a:avLst/>
          </a:prstGeom>
        </p:spPr>
      </p:pic>
      <p:pic>
        <p:nvPicPr>
          <p:cNvPr id="8" name="Picture 7">
            <a:extLst>
              <a:ext uri="{FF2B5EF4-FFF2-40B4-BE49-F238E27FC236}">
                <a16:creationId xmlns:a16="http://schemas.microsoft.com/office/drawing/2014/main" id="{8269E3DD-7937-4FB0-89FA-6C22B2FEB0EB}"/>
              </a:ext>
            </a:extLst>
          </p:cNvPr>
          <p:cNvPicPr>
            <a:picLocks noChangeAspect="1"/>
          </p:cNvPicPr>
          <p:nvPr/>
        </p:nvPicPr>
        <p:blipFill>
          <a:blip r:embed="rId4"/>
          <a:stretch>
            <a:fillRect/>
          </a:stretch>
        </p:blipFill>
        <p:spPr>
          <a:xfrm>
            <a:off x="7685068" y="2542617"/>
            <a:ext cx="2421228" cy="1931831"/>
          </a:xfrm>
          <a:prstGeom prst="rect">
            <a:avLst/>
          </a:prstGeom>
        </p:spPr>
      </p:pic>
      <p:pic>
        <p:nvPicPr>
          <p:cNvPr id="9" name="Picture 8">
            <a:extLst>
              <a:ext uri="{FF2B5EF4-FFF2-40B4-BE49-F238E27FC236}">
                <a16:creationId xmlns:a16="http://schemas.microsoft.com/office/drawing/2014/main" id="{8FC9005D-1C03-4ADE-86EF-04709089706B}"/>
              </a:ext>
            </a:extLst>
          </p:cNvPr>
          <p:cNvPicPr>
            <a:picLocks noChangeAspect="1"/>
          </p:cNvPicPr>
          <p:nvPr/>
        </p:nvPicPr>
        <p:blipFill>
          <a:blip r:embed="rId5"/>
          <a:stretch>
            <a:fillRect/>
          </a:stretch>
        </p:blipFill>
        <p:spPr>
          <a:xfrm>
            <a:off x="7784879" y="4954204"/>
            <a:ext cx="2221607" cy="1861707"/>
          </a:xfrm>
          <a:prstGeom prst="rect">
            <a:avLst/>
          </a:prstGeom>
        </p:spPr>
      </p:pic>
      <p:sp>
        <p:nvSpPr>
          <p:cNvPr id="10" name="Rectangle 9">
            <a:extLst>
              <a:ext uri="{FF2B5EF4-FFF2-40B4-BE49-F238E27FC236}">
                <a16:creationId xmlns:a16="http://schemas.microsoft.com/office/drawing/2014/main" id="{4651607B-E9E1-495D-98FF-A0A680CC0AC8}"/>
              </a:ext>
            </a:extLst>
          </p:cNvPr>
          <p:cNvSpPr/>
          <p:nvPr/>
        </p:nvSpPr>
        <p:spPr>
          <a:xfrm>
            <a:off x="7935947" y="4607186"/>
            <a:ext cx="1301767" cy="338554"/>
          </a:xfrm>
          <a:prstGeom prst="rect">
            <a:avLst/>
          </a:prstGeom>
        </p:spPr>
        <p:txBody>
          <a:bodyPr wrap="none">
            <a:spAutoFit/>
          </a:bodyPr>
          <a:lstStyle/>
          <a:p>
            <a:r>
              <a:rPr lang="en-US" b="1" dirty="0">
                <a:solidFill>
                  <a:srgbClr val="C00000"/>
                </a:solidFill>
                <a:latin typeface="Calibri" panose="020F0502020204030204" pitchFamily="34" charset="0"/>
              </a:rPr>
              <a:t>Phased-array</a:t>
            </a:r>
            <a:endParaRPr lang="en-US" b="1" dirty="0">
              <a:solidFill>
                <a:srgbClr val="C00000"/>
              </a:solidFill>
            </a:endParaRPr>
          </a:p>
        </p:txBody>
      </p:sp>
    </p:spTree>
    <p:extLst>
      <p:ext uri="{BB962C8B-B14F-4D97-AF65-F5344CB8AC3E}">
        <p14:creationId xmlns:p14="http://schemas.microsoft.com/office/powerpoint/2010/main" val="1622052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75773B9-C0CE-4EA7-B2A6-09ADFD53AD75}"/>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042D4207-9842-410F-A4F6-4A7D2D2FC4DF}"/>
              </a:ext>
            </a:extLst>
          </p:cNvPr>
          <p:cNvSpPr>
            <a:spLocks noGrp="1"/>
          </p:cNvSpPr>
          <p:nvPr>
            <p:ph type="ftr" sz="quarter" idx="11"/>
          </p:nvPr>
        </p:nvSpPr>
        <p:spPr/>
        <p:txBody>
          <a:bodyPr/>
          <a:lstStyle/>
          <a:p>
            <a:pPr>
              <a:defRPr/>
            </a:pPr>
            <a:r>
              <a:rPr lang="en-US"/>
              <a:t>Lecture 22:  MRI System and Applications</a:t>
            </a:r>
          </a:p>
        </p:txBody>
      </p:sp>
      <p:sp>
        <p:nvSpPr>
          <p:cNvPr id="6" name="Slide Number Placeholder 5">
            <a:extLst>
              <a:ext uri="{FF2B5EF4-FFF2-40B4-BE49-F238E27FC236}">
                <a16:creationId xmlns:a16="http://schemas.microsoft.com/office/drawing/2014/main" id="{76D68429-1C70-4C59-95AE-6F5C6C0E23EB}"/>
              </a:ext>
            </a:extLst>
          </p:cNvPr>
          <p:cNvSpPr>
            <a:spLocks noGrp="1"/>
          </p:cNvSpPr>
          <p:nvPr>
            <p:ph type="sldNum" sz="quarter" idx="12"/>
          </p:nvPr>
        </p:nvSpPr>
        <p:spPr/>
        <p:txBody>
          <a:bodyPr/>
          <a:lstStyle/>
          <a:p>
            <a:pPr>
              <a:defRPr/>
            </a:pPr>
            <a:fld id="{F0717801-9C2A-4D39-A345-FFE34DD1CB73}" type="slidenum">
              <a:rPr lang="en-US" altLang="en-US" smtClean="0"/>
              <a:pPr>
                <a:defRPr/>
              </a:pPr>
              <a:t>13</a:t>
            </a:fld>
            <a:endParaRPr lang="en-US" altLang="en-US"/>
          </a:p>
        </p:txBody>
      </p:sp>
      <p:pic>
        <p:nvPicPr>
          <p:cNvPr id="8" name="Picture 7">
            <a:extLst>
              <a:ext uri="{FF2B5EF4-FFF2-40B4-BE49-F238E27FC236}">
                <a16:creationId xmlns:a16="http://schemas.microsoft.com/office/drawing/2014/main" id="{E69840CC-0AE1-4E13-9761-EAA041A4A2BB}"/>
              </a:ext>
            </a:extLst>
          </p:cNvPr>
          <p:cNvPicPr>
            <a:picLocks noChangeAspect="1"/>
          </p:cNvPicPr>
          <p:nvPr/>
        </p:nvPicPr>
        <p:blipFill>
          <a:blip r:embed="rId2"/>
          <a:stretch>
            <a:fillRect/>
          </a:stretch>
        </p:blipFill>
        <p:spPr>
          <a:xfrm>
            <a:off x="1836833" y="284122"/>
            <a:ext cx="6613334" cy="5704001"/>
          </a:xfrm>
          <a:prstGeom prst="rect">
            <a:avLst/>
          </a:prstGeom>
        </p:spPr>
      </p:pic>
    </p:spTree>
    <p:extLst>
      <p:ext uri="{BB962C8B-B14F-4D97-AF65-F5344CB8AC3E}">
        <p14:creationId xmlns:p14="http://schemas.microsoft.com/office/powerpoint/2010/main" val="104228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1BB4-6948-4895-9031-4E280F4E1CC1}"/>
              </a:ext>
            </a:extLst>
          </p:cNvPr>
          <p:cNvSpPr>
            <a:spLocks noGrp="1"/>
          </p:cNvSpPr>
          <p:nvPr>
            <p:ph type="title"/>
          </p:nvPr>
        </p:nvSpPr>
        <p:spPr/>
        <p:txBody>
          <a:bodyPr/>
          <a:lstStyle/>
          <a:p>
            <a:r>
              <a:rPr lang="en-US" sz="3600" b="1" dirty="0"/>
              <a:t>MRI Safety</a:t>
            </a:r>
          </a:p>
        </p:txBody>
      </p:sp>
      <p:sp>
        <p:nvSpPr>
          <p:cNvPr id="3" name="Date Placeholder 2">
            <a:extLst>
              <a:ext uri="{FF2B5EF4-FFF2-40B4-BE49-F238E27FC236}">
                <a16:creationId xmlns:a16="http://schemas.microsoft.com/office/drawing/2014/main" id="{158313EF-E9B4-439A-BD1C-B0E25E2E6EEF}"/>
              </a:ext>
            </a:extLst>
          </p:cNvPr>
          <p:cNvSpPr>
            <a:spLocks noGrp="1"/>
          </p:cNvSpPr>
          <p:nvPr>
            <p:ph type="dt" sz="half" idx="10"/>
          </p:nvPr>
        </p:nvSpPr>
        <p:spPr/>
        <p:txBody>
          <a:bodyPr/>
          <a:lstStyle/>
          <a:p>
            <a:pPr>
              <a:defRPr/>
            </a:pPr>
            <a:r>
              <a:rPr lang="en-US" altLang="en-US"/>
              <a:t>BME2104 -《生物医学影像技术》</a:t>
            </a:r>
          </a:p>
        </p:txBody>
      </p:sp>
      <p:sp>
        <p:nvSpPr>
          <p:cNvPr id="4" name="Footer Placeholder 3">
            <a:extLst>
              <a:ext uri="{FF2B5EF4-FFF2-40B4-BE49-F238E27FC236}">
                <a16:creationId xmlns:a16="http://schemas.microsoft.com/office/drawing/2014/main" id="{8CCE516D-1CE6-43B7-98A5-65267A4E4D73}"/>
              </a:ext>
            </a:extLst>
          </p:cNvPr>
          <p:cNvSpPr>
            <a:spLocks noGrp="1"/>
          </p:cNvSpPr>
          <p:nvPr>
            <p:ph type="ftr" sz="quarter" idx="11"/>
          </p:nvPr>
        </p:nvSpPr>
        <p:spPr/>
        <p:txBody>
          <a:bodyPr/>
          <a:lstStyle/>
          <a:p>
            <a:pPr>
              <a:defRPr/>
            </a:pPr>
            <a:r>
              <a:rPr lang="en-US"/>
              <a:t>Lecture 22:  MRI System and Applications</a:t>
            </a:r>
          </a:p>
        </p:txBody>
      </p:sp>
      <p:sp>
        <p:nvSpPr>
          <p:cNvPr id="5" name="Slide Number Placeholder 4">
            <a:extLst>
              <a:ext uri="{FF2B5EF4-FFF2-40B4-BE49-F238E27FC236}">
                <a16:creationId xmlns:a16="http://schemas.microsoft.com/office/drawing/2014/main" id="{1E5256DD-72F9-4192-8388-F792C3AFB7BA}"/>
              </a:ext>
            </a:extLst>
          </p:cNvPr>
          <p:cNvSpPr>
            <a:spLocks noGrp="1"/>
          </p:cNvSpPr>
          <p:nvPr>
            <p:ph type="sldNum" sz="quarter" idx="12"/>
          </p:nvPr>
        </p:nvSpPr>
        <p:spPr/>
        <p:txBody>
          <a:bodyPr/>
          <a:lstStyle/>
          <a:p>
            <a:pPr>
              <a:defRPr/>
            </a:pPr>
            <a:fld id="{FCFA963F-971F-426B-85FD-6C75B3FF8B44}" type="slidenum">
              <a:rPr lang="en-US" altLang="en-US" smtClean="0"/>
              <a:pPr>
                <a:defRPr/>
              </a:pPr>
              <a:t>14</a:t>
            </a:fld>
            <a:endParaRPr lang="en-US" altLang="en-US"/>
          </a:p>
        </p:txBody>
      </p:sp>
      <p:pic>
        <p:nvPicPr>
          <p:cNvPr id="6" name="Picture 5">
            <a:extLst>
              <a:ext uri="{FF2B5EF4-FFF2-40B4-BE49-F238E27FC236}">
                <a16:creationId xmlns:a16="http://schemas.microsoft.com/office/drawing/2014/main" id="{37E2455C-B025-42FE-9D92-4C5A877CD20F}"/>
              </a:ext>
            </a:extLst>
          </p:cNvPr>
          <p:cNvPicPr>
            <a:picLocks noChangeAspect="1"/>
          </p:cNvPicPr>
          <p:nvPr/>
        </p:nvPicPr>
        <p:blipFill>
          <a:blip r:embed="rId2"/>
          <a:stretch>
            <a:fillRect/>
          </a:stretch>
        </p:blipFill>
        <p:spPr>
          <a:xfrm>
            <a:off x="579910" y="1417638"/>
            <a:ext cx="7992590" cy="4782217"/>
          </a:xfrm>
          <a:prstGeom prst="rect">
            <a:avLst/>
          </a:prstGeom>
        </p:spPr>
      </p:pic>
      <p:sp>
        <p:nvSpPr>
          <p:cNvPr id="7" name="Rectangle 6">
            <a:extLst>
              <a:ext uri="{FF2B5EF4-FFF2-40B4-BE49-F238E27FC236}">
                <a16:creationId xmlns:a16="http://schemas.microsoft.com/office/drawing/2014/main" id="{652C2D8B-7D4A-40ED-9920-0C338C58AA3C}"/>
              </a:ext>
            </a:extLst>
          </p:cNvPr>
          <p:cNvSpPr/>
          <p:nvPr/>
        </p:nvSpPr>
        <p:spPr>
          <a:xfrm>
            <a:off x="4599030" y="1261143"/>
            <a:ext cx="5546639" cy="1077218"/>
          </a:xfrm>
          <a:prstGeom prst="rect">
            <a:avLst/>
          </a:prstGeom>
        </p:spPr>
        <p:txBody>
          <a:bodyPr wrap="square">
            <a:spAutoFit/>
          </a:bodyPr>
          <a:lstStyle/>
          <a:p>
            <a:r>
              <a:rPr lang="en-US" dirty="0">
                <a:solidFill>
                  <a:srgbClr val="565B60"/>
                </a:solidFill>
                <a:latin typeface="Open Sans"/>
              </a:rPr>
              <a:t>Gradient switches produce Lorentz forces causing </a:t>
            </a:r>
            <a:r>
              <a:rPr lang="en-US" b="1" dirty="0">
                <a:solidFill>
                  <a:srgbClr val="565B60"/>
                </a:solidFill>
                <a:latin typeface="Open Sans"/>
              </a:rPr>
              <a:t>vibrations </a:t>
            </a:r>
            <a:r>
              <a:rPr lang="en-US" dirty="0">
                <a:solidFill>
                  <a:srgbClr val="565B60"/>
                </a:solidFill>
                <a:latin typeface="Open Sans"/>
              </a:rPr>
              <a:t>in the gradient coils and their supports. These vibrations are the main source of the characteristic </a:t>
            </a:r>
            <a:r>
              <a:rPr lang="en-US" b="1" dirty="0">
                <a:solidFill>
                  <a:srgbClr val="565B60"/>
                </a:solidFill>
                <a:latin typeface="Open Sans"/>
              </a:rPr>
              <a:t>MRI noise.</a:t>
            </a:r>
            <a:endParaRPr lang="en-US" b="1" dirty="0"/>
          </a:p>
        </p:txBody>
      </p:sp>
    </p:spTree>
    <p:extLst>
      <p:ext uri="{BB962C8B-B14F-4D97-AF65-F5344CB8AC3E}">
        <p14:creationId xmlns:p14="http://schemas.microsoft.com/office/powerpoint/2010/main" val="52160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4350" y="532987"/>
            <a:ext cx="9258300" cy="626303"/>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sz="4000" b="1" spc="-18" dirty="0"/>
              <a:t>Types</a:t>
            </a:r>
            <a:r>
              <a:rPr sz="4000" b="1" spc="-106" dirty="0"/>
              <a:t> </a:t>
            </a:r>
            <a:r>
              <a:rPr sz="4000" b="1" dirty="0"/>
              <a:t>of</a:t>
            </a:r>
            <a:r>
              <a:rPr sz="4000" b="1" spc="-101" dirty="0"/>
              <a:t> </a:t>
            </a:r>
            <a:r>
              <a:rPr sz="4000" b="1" spc="-22" dirty="0"/>
              <a:t>MRI</a:t>
            </a:r>
            <a:r>
              <a:rPr lang="en-US" sz="4000" b="1" spc="-22" dirty="0"/>
              <a:t> </a:t>
            </a:r>
            <a:r>
              <a:rPr lang="en-US" altLang="zh-CN" sz="4000" b="1" spc="-22" dirty="0"/>
              <a:t>Applications</a:t>
            </a:r>
            <a:endParaRPr sz="4000" b="1" spc="-22" dirty="0"/>
          </a:p>
        </p:txBody>
      </p:sp>
      <p:sp>
        <p:nvSpPr>
          <p:cNvPr id="3" name="object 3"/>
          <p:cNvSpPr txBox="1"/>
          <p:nvPr/>
        </p:nvSpPr>
        <p:spPr>
          <a:xfrm>
            <a:off x="1582235" y="1600836"/>
            <a:ext cx="6615393" cy="4274111"/>
          </a:xfrm>
          <a:prstGeom prst="rect">
            <a:avLst/>
          </a:prstGeom>
        </p:spPr>
        <p:txBody>
          <a:bodyPr vert="horz" wrap="square" lIns="0" tIns="54348" rIns="0" bIns="0" rtlCol="0">
            <a:spAutoFit/>
          </a:bodyPr>
          <a:lstStyle/>
          <a:p>
            <a:pPr marL="313781" indent="-303135">
              <a:spcBef>
                <a:spcPts val="427"/>
              </a:spcBef>
              <a:buFont typeface="Arial"/>
              <a:buChar char="•"/>
              <a:tabLst>
                <a:tab pos="313221" algn="l"/>
                <a:tab pos="314342" algn="l"/>
              </a:tabLst>
            </a:pPr>
            <a:r>
              <a:rPr sz="2824" spc="-9" dirty="0">
                <a:latin typeface="Calibri"/>
                <a:cs typeface="Calibri"/>
              </a:rPr>
              <a:t>Structural</a:t>
            </a:r>
            <a:r>
              <a:rPr sz="2824" spc="-79" dirty="0">
                <a:latin typeface="Calibri"/>
                <a:cs typeface="Calibri"/>
              </a:rPr>
              <a:t> </a:t>
            </a:r>
            <a:r>
              <a:rPr sz="2824" dirty="0">
                <a:latin typeface="Calibri"/>
                <a:cs typeface="Calibri"/>
              </a:rPr>
              <a:t>Imaging</a:t>
            </a:r>
            <a:r>
              <a:rPr sz="2824" spc="-84" dirty="0">
                <a:latin typeface="Calibri"/>
                <a:cs typeface="Calibri"/>
              </a:rPr>
              <a:t> </a:t>
            </a:r>
            <a:r>
              <a:rPr sz="2824" dirty="0">
                <a:latin typeface="Calibri"/>
                <a:cs typeface="Calibri"/>
              </a:rPr>
              <a:t>(magnetic</a:t>
            </a:r>
            <a:r>
              <a:rPr sz="2824" spc="-88" dirty="0">
                <a:latin typeface="Calibri"/>
                <a:cs typeface="Calibri"/>
              </a:rPr>
              <a:t> </a:t>
            </a:r>
            <a:r>
              <a:rPr sz="2824" spc="-9" dirty="0">
                <a:latin typeface="Calibri"/>
                <a:cs typeface="Calibri"/>
              </a:rPr>
              <a:t>property)</a:t>
            </a:r>
            <a:endParaRPr sz="2824" dirty="0">
              <a:latin typeface="Calibri"/>
              <a:cs typeface="Calibri"/>
            </a:endParaRPr>
          </a:p>
          <a:p>
            <a:pPr marL="335634">
              <a:spcBef>
                <a:spcPts val="335"/>
              </a:spcBef>
            </a:pPr>
            <a:r>
              <a:rPr sz="2824" dirty="0">
                <a:latin typeface="Calibri"/>
                <a:cs typeface="Calibri"/>
              </a:rPr>
              <a:t>‐</a:t>
            </a:r>
            <a:r>
              <a:rPr sz="2824" spc="-88" dirty="0">
                <a:latin typeface="Calibri"/>
                <a:cs typeface="Calibri"/>
              </a:rPr>
              <a:t> </a:t>
            </a:r>
            <a:r>
              <a:rPr sz="2824" spc="-9" dirty="0">
                <a:latin typeface="Calibri"/>
                <a:cs typeface="Calibri"/>
              </a:rPr>
              <a:t>Proton,</a:t>
            </a:r>
            <a:r>
              <a:rPr sz="2824" spc="-79" dirty="0">
                <a:latin typeface="Calibri"/>
                <a:cs typeface="Calibri"/>
              </a:rPr>
              <a:t> </a:t>
            </a:r>
            <a:r>
              <a:rPr sz="2824" spc="-49" dirty="0">
                <a:latin typeface="Calibri"/>
                <a:cs typeface="Calibri"/>
              </a:rPr>
              <a:t>T1w,</a:t>
            </a:r>
            <a:r>
              <a:rPr sz="2824" spc="-79" dirty="0">
                <a:latin typeface="Calibri"/>
                <a:cs typeface="Calibri"/>
              </a:rPr>
              <a:t> </a:t>
            </a:r>
            <a:r>
              <a:rPr sz="2824" spc="-49" dirty="0">
                <a:latin typeface="Calibri"/>
                <a:cs typeface="Calibri"/>
              </a:rPr>
              <a:t>T2w,</a:t>
            </a:r>
            <a:r>
              <a:rPr sz="2824" spc="-75" dirty="0">
                <a:latin typeface="Calibri"/>
                <a:cs typeface="Calibri"/>
              </a:rPr>
              <a:t> </a:t>
            </a:r>
            <a:r>
              <a:rPr sz="2824" spc="-44" dirty="0">
                <a:latin typeface="Calibri"/>
                <a:cs typeface="Calibri"/>
              </a:rPr>
              <a:t>…</a:t>
            </a:r>
            <a:endParaRPr sz="2824" dirty="0">
              <a:latin typeface="Calibri"/>
              <a:cs typeface="Calibri"/>
            </a:endParaRPr>
          </a:p>
          <a:p>
            <a:pPr marL="313781" indent="-303135">
              <a:spcBef>
                <a:spcPts val="340"/>
              </a:spcBef>
              <a:buFont typeface="Arial"/>
              <a:buChar char="•"/>
              <a:tabLst>
                <a:tab pos="313781" algn="l"/>
                <a:tab pos="314342" algn="l"/>
              </a:tabLst>
            </a:pPr>
            <a:r>
              <a:rPr sz="2824" spc="-9" dirty="0">
                <a:latin typeface="Calibri"/>
                <a:cs typeface="Calibri"/>
              </a:rPr>
              <a:t>Angiography</a:t>
            </a:r>
            <a:r>
              <a:rPr sz="2824" spc="-119" dirty="0">
                <a:latin typeface="Calibri"/>
                <a:cs typeface="Calibri"/>
              </a:rPr>
              <a:t> </a:t>
            </a:r>
            <a:r>
              <a:rPr sz="2824" dirty="0">
                <a:latin typeface="Calibri"/>
                <a:cs typeface="Calibri"/>
              </a:rPr>
              <a:t>(vessel</a:t>
            </a:r>
            <a:r>
              <a:rPr sz="2824" spc="-132" dirty="0">
                <a:latin typeface="Calibri"/>
                <a:cs typeface="Calibri"/>
              </a:rPr>
              <a:t> </a:t>
            </a:r>
            <a:r>
              <a:rPr sz="2824" spc="-9" dirty="0">
                <a:latin typeface="Calibri"/>
                <a:cs typeface="Calibri"/>
              </a:rPr>
              <a:t>imaging)</a:t>
            </a:r>
            <a:endParaRPr sz="2824" dirty="0">
              <a:latin typeface="Calibri"/>
              <a:cs typeface="Calibri"/>
            </a:endParaRPr>
          </a:p>
          <a:p>
            <a:pPr marL="335634">
              <a:spcBef>
                <a:spcPts val="340"/>
              </a:spcBef>
            </a:pPr>
            <a:r>
              <a:rPr sz="2824" dirty="0">
                <a:latin typeface="Calibri"/>
                <a:cs typeface="Calibri"/>
              </a:rPr>
              <a:t>‐</a:t>
            </a:r>
            <a:r>
              <a:rPr sz="2824" spc="-66" dirty="0">
                <a:latin typeface="Calibri"/>
                <a:cs typeface="Calibri"/>
              </a:rPr>
              <a:t> </a:t>
            </a:r>
            <a:r>
              <a:rPr sz="2824" spc="-9" dirty="0">
                <a:latin typeface="Calibri"/>
                <a:cs typeface="Calibri"/>
              </a:rPr>
              <a:t>time‐of‐flight,</a:t>
            </a:r>
            <a:r>
              <a:rPr sz="2824" spc="-40" dirty="0">
                <a:latin typeface="Calibri"/>
                <a:cs typeface="Calibri"/>
              </a:rPr>
              <a:t> </a:t>
            </a:r>
            <a:r>
              <a:rPr sz="2824" dirty="0">
                <a:latin typeface="Calibri"/>
                <a:cs typeface="Calibri"/>
              </a:rPr>
              <a:t>phase</a:t>
            </a:r>
            <a:r>
              <a:rPr sz="2824" spc="-40" dirty="0">
                <a:latin typeface="Calibri"/>
                <a:cs typeface="Calibri"/>
              </a:rPr>
              <a:t> </a:t>
            </a:r>
            <a:r>
              <a:rPr sz="2824" spc="-18" dirty="0">
                <a:latin typeface="Calibri"/>
                <a:cs typeface="Calibri"/>
              </a:rPr>
              <a:t>contrast,</a:t>
            </a:r>
            <a:r>
              <a:rPr sz="2824" spc="-44" dirty="0">
                <a:latin typeface="Calibri"/>
                <a:cs typeface="Calibri"/>
              </a:rPr>
              <a:t> </a:t>
            </a:r>
            <a:r>
              <a:rPr sz="2824" dirty="0">
                <a:latin typeface="Calibri"/>
                <a:cs typeface="Calibri"/>
              </a:rPr>
              <a:t>w/</a:t>
            </a:r>
            <a:r>
              <a:rPr sz="2824" spc="-62" dirty="0">
                <a:latin typeface="Calibri"/>
                <a:cs typeface="Calibri"/>
              </a:rPr>
              <a:t> </a:t>
            </a:r>
            <a:r>
              <a:rPr sz="2824" spc="-9" dirty="0">
                <a:latin typeface="Calibri"/>
                <a:cs typeface="Calibri"/>
              </a:rPr>
              <a:t>contrast</a:t>
            </a:r>
            <a:endParaRPr sz="2824" dirty="0">
              <a:latin typeface="Calibri"/>
              <a:cs typeface="Calibri"/>
            </a:endParaRPr>
          </a:p>
          <a:p>
            <a:pPr marL="313781" indent="-303135">
              <a:spcBef>
                <a:spcPts val="339"/>
              </a:spcBef>
              <a:buFont typeface="Arial"/>
              <a:buChar char="•"/>
              <a:tabLst>
                <a:tab pos="313221" algn="l"/>
                <a:tab pos="314342" algn="l"/>
              </a:tabLst>
            </a:pPr>
            <a:r>
              <a:rPr sz="2824" dirty="0">
                <a:latin typeface="Calibri"/>
                <a:cs typeface="Calibri"/>
              </a:rPr>
              <a:t>Diffusion</a:t>
            </a:r>
            <a:r>
              <a:rPr sz="2824" spc="-124" dirty="0">
                <a:latin typeface="Calibri"/>
                <a:cs typeface="Calibri"/>
              </a:rPr>
              <a:t> </a:t>
            </a:r>
            <a:r>
              <a:rPr sz="2824" spc="-9" dirty="0">
                <a:latin typeface="Calibri"/>
                <a:cs typeface="Calibri"/>
              </a:rPr>
              <a:t>imaging</a:t>
            </a:r>
            <a:endParaRPr sz="2824" dirty="0">
              <a:latin typeface="Calibri"/>
              <a:cs typeface="Calibri"/>
            </a:endParaRPr>
          </a:p>
          <a:p>
            <a:pPr marL="313781" indent="-303135">
              <a:spcBef>
                <a:spcPts val="335"/>
              </a:spcBef>
              <a:buFont typeface="Arial"/>
              <a:buChar char="•"/>
              <a:tabLst>
                <a:tab pos="313221" algn="l"/>
                <a:tab pos="314342" algn="l"/>
              </a:tabLst>
            </a:pPr>
            <a:r>
              <a:rPr sz="2824" spc="-9" dirty="0">
                <a:latin typeface="Calibri"/>
                <a:cs typeface="Calibri"/>
              </a:rPr>
              <a:t>Perfusion</a:t>
            </a:r>
            <a:r>
              <a:rPr sz="2824" spc="-93" dirty="0">
                <a:latin typeface="Calibri"/>
                <a:cs typeface="Calibri"/>
              </a:rPr>
              <a:t> </a:t>
            </a:r>
            <a:r>
              <a:rPr sz="2824" spc="-9" dirty="0">
                <a:latin typeface="Calibri"/>
                <a:cs typeface="Calibri"/>
              </a:rPr>
              <a:t>imaging</a:t>
            </a:r>
            <a:endParaRPr sz="2824" dirty="0">
              <a:latin typeface="Calibri"/>
              <a:cs typeface="Calibri"/>
            </a:endParaRPr>
          </a:p>
          <a:p>
            <a:pPr marL="335634">
              <a:spcBef>
                <a:spcPts val="340"/>
              </a:spcBef>
            </a:pPr>
            <a:r>
              <a:rPr sz="2824" dirty="0">
                <a:latin typeface="Calibri"/>
                <a:cs typeface="Calibri"/>
              </a:rPr>
              <a:t>‐</a:t>
            </a:r>
            <a:r>
              <a:rPr sz="2824" spc="-49" dirty="0">
                <a:latin typeface="Calibri"/>
                <a:cs typeface="Calibri"/>
              </a:rPr>
              <a:t> </a:t>
            </a:r>
            <a:r>
              <a:rPr sz="2824" dirty="0">
                <a:latin typeface="Calibri"/>
                <a:cs typeface="Calibri"/>
              </a:rPr>
              <a:t>DSC,</a:t>
            </a:r>
            <a:r>
              <a:rPr sz="2824" spc="-31" dirty="0">
                <a:latin typeface="Calibri"/>
                <a:cs typeface="Calibri"/>
              </a:rPr>
              <a:t> </a:t>
            </a:r>
            <a:r>
              <a:rPr sz="2824" dirty="0">
                <a:latin typeface="Calibri"/>
                <a:cs typeface="Calibri"/>
              </a:rPr>
              <a:t>DCE,</a:t>
            </a:r>
            <a:r>
              <a:rPr sz="2824" spc="-26" dirty="0">
                <a:latin typeface="Calibri"/>
                <a:cs typeface="Calibri"/>
              </a:rPr>
              <a:t> </a:t>
            </a:r>
            <a:r>
              <a:rPr sz="2824" spc="-22" dirty="0">
                <a:latin typeface="Calibri"/>
                <a:cs typeface="Calibri"/>
              </a:rPr>
              <a:t>ASL</a:t>
            </a:r>
            <a:endParaRPr sz="2824" dirty="0">
              <a:latin typeface="Calibri"/>
              <a:cs typeface="Calibri"/>
            </a:endParaRPr>
          </a:p>
          <a:p>
            <a:pPr marL="313781" indent="-303135">
              <a:spcBef>
                <a:spcPts val="340"/>
              </a:spcBef>
              <a:buFont typeface="Arial"/>
              <a:buChar char="•"/>
              <a:tabLst>
                <a:tab pos="313221" algn="l"/>
                <a:tab pos="314342" algn="l"/>
              </a:tabLst>
            </a:pPr>
            <a:r>
              <a:rPr sz="2824" dirty="0">
                <a:latin typeface="Calibri"/>
                <a:cs typeface="Calibri"/>
              </a:rPr>
              <a:t>Functional</a:t>
            </a:r>
            <a:r>
              <a:rPr sz="2824" spc="-57" dirty="0">
                <a:latin typeface="Calibri"/>
                <a:cs typeface="Calibri"/>
              </a:rPr>
              <a:t> </a:t>
            </a:r>
            <a:r>
              <a:rPr sz="2824" dirty="0">
                <a:latin typeface="Calibri"/>
                <a:cs typeface="Calibri"/>
              </a:rPr>
              <a:t>MRI</a:t>
            </a:r>
            <a:r>
              <a:rPr sz="2824" spc="-75" dirty="0">
                <a:latin typeface="Calibri"/>
                <a:cs typeface="Calibri"/>
              </a:rPr>
              <a:t> </a:t>
            </a:r>
            <a:r>
              <a:rPr sz="2824" spc="-9" dirty="0">
                <a:latin typeface="Calibri"/>
                <a:cs typeface="Calibri"/>
              </a:rPr>
              <a:t>(BOLD)</a:t>
            </a:r>
            <a:endParaRPr sz="2824" dirty="0">
              <a:latin typeface="Calibri"/>
              <a:cs typeface="Calibri"/>
            </a:endParaRPr>
          </a:p>
          <a:p>
            <a:pPr marL="313781" indent="-303135">
              <a:spcBef>
                <a:spcPts val="340"/>
              </a:spcBef>
              <a:buFont typeface="Arial"/>
              <a:buChar char="•"/>
              <a:tabLst>
                <a:tab pos="313221" algn="l"/>
                <a:tab pos="314342" algn="l"/>
              </a:tabLst>
            </a:pPr>
            <a:r>
              <a:rPr sz="2824" spc="-9" dirty="0">
                <a:latin typeface="Calibri"/>
                <a:cs typeface="Calibri"/>
              </a:rPr>
              <a:t>Spectroscopy</a:t>
            </a:r>
            <a:endParaRPr sz="2824" dirty="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1652" y="897304"/>
            <a:ext cx="2223807"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spc="-26" dirty="0"/>
              <a:t>References</a:t>
            </a:r>
          </a:p>
        </p:txBody>
      </p:sp>
      <p:pic>
        <p:nvPicPr>
          <p:cNvPr id="3" name="object 3"/>
          <p:cNvPicPr/>
          <p:nvPr/>
        </p:nvPicPr>
        <p:blipFill>
          <a:blip r:embed="rId2" cstate="print"/>
          <a:stretch>
            <a:fillRect/>
          </a:stretch>
        </p:blipFill>
        <p:spPr>
          <a:xfrm>
            <a:off x="1512794" y="2487706"/>
            <a:ext cx="1797872" cy="2571750"/>
          </a:xfrm>
          <a:prstGeom prst="rect">
            <a:avLst/>
          </a:prstGeom>
        </p:spPr>
      </p:pic>
      <p:pic>
        <p:nvPicPr>
          <p:cNvPr id="4" name="object 4"/>
          <p:cNvPicPr/>
          <p:nvPr/>
        </p:nvPicPr>
        <p:blipFill>
          <a:blip r:embed="rId3" cstate="print"/>
          <a:stretch>
            <a:fillRect/>
          </a:stretch>
        </p:blipFill>
        <p:spPr>
          <a:xfrm>
            <a:off x="3496907" y="2487706"/>
            <a:ext cx="1680210" cy="2565026"/>
          </a:xfrm>
          <a:prstGeom prst="rect">
            <a:avLst/>
          </a:prstGeom>
        </p:spPr>
      </p:pic>
      <p:sp>
        <p:nvSpPr>
          <p:cNvPr id="5" name="object 5"/>
          <p:cNvSpPr txBox="1"/>
          <p:nvPr/>
        </p:nvSpPr>
        <p:spPr>
          <a:xfrm>
            <a:off x="1730860" y="5260713"/>
            <a:ext cx="1247215" cy="255678"/>
          </a:xfrm>
          <a:prstGeom prst="rect">
            <a:avLst/>
          </a:prstGeom>
        </p:spPr>
        <p:txBody>
          <a:bodyPr vert="horz" wrap="square" lIns="0" tIns="11206" rIns="0" bIns="0" rtlCol="0">
            <a:spAutoFit/>
          </a:bodyPr>
          <a:lstStyle/>
          <a:p>
            <a:pPr marL="11206">
              <a:spcBef>
                <a:spcPts val="88"/>
              </a:spcBef>
            </a:pPr>
            <a:r>
              <a:rPr sz="1588" dirty="0">
                <a:latin typeface="Calibri"/>
                <a:cs typeface="Calibri"/>
              </a:rPr>
              <a:t>Bushberg</a:t>
            </a:r>
            <a:r>
              <a:rPr sz="1588" spc="-22" dirty="0">
                <a:latin typeface="Calibri"/>
                <a:cs typeface="Calibri"/>
              </a:rPr>
              <a:t> </a:t>
            </a:r>
            <a:r>
              <a:rPr sz="1588" dirty="0">
                <a:latin typeface="Calibri"/>
                <a:cs typeface="Calibri"/>
              </a:rPr>
              <a:t>et</a:t>
            </a:r>
            <a:r>
              <a:rPr sz="1588" spc="-9" dirty="0">
                <a:latin typeface="Calibri"/>
                <a:cs typeface="Calibri"/>
              </a:rPr>
              <a:t> </a:t>
            </a:r>
            <a:r>
              <a:rPr sz="1588" spc="-22" dirty="0">
                <a:latin typeface="Calibri"/>
                <a:cs typeface="Calibri"/>
              </a:rPr>
              <a:t>al.</a:t>
            </a:r>
            <a:endParaRPr sz="1588">
              <a:latin typeface="Calibri"/>
              <a:cs typeface="Calibri"/>
            </a:endParaRPr>
          </a:p>
        </p:txBody>
      </p:sp>
      <p:sp>
        <p:nvSpPr>
          <p:cNvPr id="6" name="object 6"/>
          <p:cNvSpPr txBox="1"/>
          <p:nvPr/>
        </p:nvSpPr>
        <p:spPr>
          <a:xfrm>
            <a:off x="3736483" y="5282901"/>
            <a:ext cx="1257860" cy="255678"/>
          </a:xfrm>
          <a:prstGeom prst="rect">
            <a:avLst/>
          </a:prstGeom>
        </p:spPr>
        <p:txBody>
          <a:bodyPr vert="horz" wrap="square" lIns="0" tIns="11206" rIns="0" bIns="0" rtlCol="0">
            <a:spAutoFit/>
          </a:bodyPr>
          <a:lstStyle/>
          <a:p>
            <a:pPr marL="11206">
              <a:spcBef>
                <a:spcPts val="88"/>
              </a:spcBef>
            </a:pPr>
            <a:r>
              <a:rPr sz="1588" dirty="0">
                <a:latin typeface="Calibri"/>
                <a:cs typeface="Calibri"/>
              </a:rPr>
              <a:t>Bernstein</a:t>
            </a:r>
            <a:r>
              <a:rPr sz="1588" spc="-31" dirty="0">
                <a:latin typeface="Calibri"/>
                <a:cs typeface="Calibri"/>
              </a:rPr>
              <a:t> </a:t>
            </a:r>
            <a:r>
              <a:rPr sz="1588" dirty="0">
                <a:latin typeface="Calibri"/>
                <a:cs typeface="Calibri"/>
              </a:rPr>
              <a:t>et</a:t>
            </a:r>
            <a:r>
              <a:rPr sz="1588" spc="-22" dirty="0">
                <a:latin typeface="Calibri"/>
                <a:cs typeface="Calibri"/>
              </a:rPr>
              <a:t> al.</a:t>
            </a:r>
            <a:endParaRPr sz="1588">
              <a:latin typeface="Calibri"/>
              <a:cs typeface="Calibri"/>
            </a:endParaRPr>
          </a:p>
        </p:txBody>
      </p:sp>
      <p:grpSp>
        <p:nvGrpSpPr>
          <p:cNvPr id="7" name="object 7"/>
          <p:cNvGrpSpPr/>
          <p:nvPr/>
        </p:nvGrpSpPr>
        <p:grpSpPr>
          <a:xfrm>
            <a:off x="5479677" y="2487706"/>
            <a:ext cx="3639110" cy="2565026"/>
            <a:chOff x="5410200" y="2819400"/>
            <a:chExt cx="4124325" cy="2907030"/>
          </a:xfrm>
        </p:grpSpPr>
        <p:pic>
          <p:nvPicPr>
            <p:cNvPr id="8" name="object 8"/>
            <p:cNvPicPr/>
            <p:nvPr/>
          </p:nvPicPr>
          <p:blipFill>
            <a:blip r:embed="rId4" cstate="print"/>
            <a:stretch>
              <a:fillRect/>
            </a:stretch>
          </p:blipFill>
          <p:spPr>
            <a:xfrm>
              <a:off x="5410200" y="2819400"/>
              <a:ext cx="1928622" cy="2907029"/>
            </a:xfrm>
            <a:prstGeom prst="rect">
              <a:avLst/>
            </a:prstGeom>
          </p:spPr>
        </p:pic>
        <p:pic>
          <p:nvPicPr>
            <p:cNvPr id="9" name="object 9"/>
            <p:cNvPicPr/>
            <p:nvPr/>
          </p:nvPicPr>
          <p:blipFill>
            <a:blip r:embed="rId5" cstate="print"/>
            <a:stretch>
              <a:fillRect/>
            </a:stretch>
          </p:blipFill>
          <p:spPr>
            <a:xfrm>
              <a:off x="7370826" y="2819400"/>
              <a:ext cx="2163317" cy="2907029"/>
            </a:xfrm>
            <a:prstGeom prst="rect">
              <a:avLst/>
            </a:prstGeom>
          </p:spPr>
        </p:pic>
      </p:grpSp>
      <p:sp>
        <p:nvSpPr>
          <p:cNvPr id="10" name="object 10"/>
          <p:cNvSpPr txBox="1"/>
          <p:nvPr/>
        </p:nvSpPr>
        <p:spPr>
          <a:xfrm>
            <a:off x="6024506" y="5276177"/>
            <a:ext cx="604557" cy="255678"/>
          </a:xfrm>
          <a:prstGeom prst="rect">
            <a:avLst/>
          </a:prstGeom>
        </p:spPr>
        <p:txBody>
          <a:bodyPr vert="horz" wrap="square" lIns="0" tIns="11206" rIns="0" bIns="0" rtlCol="0">
            <a:spAutoFit/>
          </a:bodyPr>
          <a:lstStyle/>
          <a:p>
            <a:pPr marL="11206">
              <a:spcBef>
                <a:spcPts val="88"/>
              </a:spcBef>
            </a:pPr>
            <a:r>
              <a:rPr sz="1588" spc="-9" dirty="0">
                <a:latin typeface="Calibri"/>
                <a:cs typeface="Calibri"/>
              </a:rPr>
              <a:t>Buxton</a:t>
            </a:r>
            <a:endParaRPr sz="1588">
              <a:latin typeface="Calibri"/>
              <a:cs typeface="Calibri"/>
            </a:endParaRPr>
          </a:p>
        </p:txBody>
      </p:sp>
      <p:sp>
        <p:nvSpPr>
          <p:cNvPr id="11" name="object 11"/>
          <p:cNvSpPr txBox="1"/>
          <p:nvPr/>
        </p:nvSpPr>
        <p:spPr>
          <a:xfrm>
            <a:off x="7675805" y="5247266"/>
            <a:ext cx="1084729" cy="255678"/>
          </a:xfrm>
          <a:prstGeom prst="rect">
            <a:avLst/>
          </a:prstGeom>
        </p:spPr>
        <p:txBody>
          <a:bodyPr vert="horz" wrap="square" lIns="0" tIns="11206" rIns="0" bIns="0" rtlCol="0">
            <a:spAutoFit/>
          </a:bodyPr>
          <a:lstStyle/>
          <a:p>
            <a:pPr marL="11206">
              <a:spcBef>
                <a:spcPts val="88"/>
              </a:spcBef>
            </a:pPr>
            <a:r>
              <a:rPr sz="1588" dirty="0">
                <a:latin typeface="Calibri"/>
                <a:cs typeface="Calibri"/>
              </a:rPr>
              <a:t>Huettel</a:t>
            </a:r>
            <a:r>
              <a:rPr sz="1588" spc="-40" dirty="0">
                <a:latin typeface="Calibri"/>
                <a:cs typeface="Calibri"/>
              </a:rPr>
              <a:t> </a:t>
            </a:r>
            <a:r>
              <a:rPr sz="1588" dirty="0">
                <a:latin typeface="Calibri"/>
                <a:cs typeface="Calibri"/>
              </a:rPr>
              <a:t>et</a:t>
            </a:r>
            <a:r>
              <a:rPr sz="1588" spc="-31" dirty="0">
                <a:latin typeface="Calibri"/>
                <a:cs typeface="Calibri"/>
              </a:rPr>
              <a:t> </a:t>
            </a:r>
            <a:r>
              <a:rPr sz="1588" spc="-22" dirty="0">
                <a:latin typeface="Calibri"/>
                <a:cs typeface="Calibri"/>
              </a:rPr>
              <a:t>al.</a:t>
            </a:r>
            <a:endParaRPr sz="1588">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82270" y="1821628"/>
            <a:ext cx="5404037" cy="445356"/>
          </a:xfrm>
          <a:prstGeom prst="rect">
            <a:avLst/>
          </a:prstGeom>
        </p:spPr>
        <p:txBody>
          <a:bodyPr vert="horz" wrap="square" lIns="0" tIns="10646" rIns="0" bIns="0" rtlCol="0">
            <a:spAutoFit/>
          </a:bodyPr>
          <a:lstStyle/>
          <a:p>
            <a:pPr marL="313781" indent="-303135">
              <a:spcBef>
                <a:spcPts val="84"/>
              </a:spcBef>
              <a:buFont typeface="Arial"/>
              <a:buChar char="•"/>
              <a:tabLst>
                <a:tab pos="313221" algn="l"/>
                <a:tab pos="314342" algn="l"/>
              </a:tabLst>
            </a:pPr>
            <a:r>
              <a:rPr sz="2824" dirty="0">
                <a:latin typeface="Calibri"/>
                <a:cs typeface="Calibri"/>
              </a:rPr>
              <a:t>Magnetic</a:t>
            </a:r>
            <a:r>
              <a:rPr sz="2824" spc="-57" dirty="0">
                <a:latin typeface="Calibri"/>
                <a:cs typeface="Calibri"/>
              </a:rPr>
              <a:t> </a:t>
            </a:r>
            <a:r>
              <a:rPr sz="2824" spc="-18" dirty="0">
                <a:latin typeface="Calibri"/>
                <a:cs typeface="Calibri"/>
              </a:rPr>
              <a:t>Characteristics</a:t>
            </a:r>
            <a:r>
              <a:rPr sz="2824" spc="-57" dirty="0">
                <a:latin typeface="Calibri"/>
                <a:cs typeface="Calibri"/>
              </a:rPr>
              <a:t> </a:t>
            </a:r>
            <a:r>
              <a:rPr sz="2824" dirty="0">
                <a:latin typeface="Calibri"/>
                <a:cs typeface="Calibri"/>
              </a:rPr>
              <a:t>of</a:t>
            </a:r>
            <a:r>
              <a:rPr sz="2824" spc="-71" dirty="0">
                <a:latin typeface="Calibri"/>
                <a:cs typeface="Calibri"/>
              </a:rPr>
              <a:t> </a:t>
            </a:r>
            <a:r>
              <a:rPr sz="2824" spc="-9" dirty="0">
                <a:latin typeface="Calibri"/>
                <a:cs typeface="Calibri"/>
              </a:rPr>
              <a:t>Tissues</a:t>
            </a:r>
            <a:endParaRPr sz="2824">
              <a:latin typeface="Calibri"/>
              <a:cs typeface="Calibri"/>
            </a:endParaRPr>
          </a:p>
        </p:txBody>
      </p:sp>
      <p:pic>
        <p:nvPicPr>
          <p:cNvPr id="3" name="object 3"/>
          <p:cNvPicPr/>
          <p:nvPr/>
        </p:nvPicPr>
        <p:blipFill>
          <a:blip r:embed="rId2" cstate="print"/>
          <a:stretch>
            <a:fillRect/>
          </a:stretch>
        </p:blipFill>
        <p:spPr>
          <a:xfrm>
            <a:off x="2257004" y="2483846"/>
            <a:ext cx="6023969" cy="3138194"/>
          </a:xfrm>
          <a:prstGeom prst="rect">
            <a:avLst/>
          </a:prstGeom>
        </p:spPr>
      </p:pic>
      <p:sp>
        <p:nvSpPr>
          <p:cNvPr id="4" name="object 4"/>
          <p:cNvSpPr txBox="1"/>
          <p:nvPr/>
        </p:nvSpPr>
        <p:spPr>
          <a:xfrm>
            <a:off x="2254622" y="6000302"/>
            <a:ext cx="1511674" cy="255678"/>
          </a:xfrm>
          <a:prstGeom prst="rect">
            <a:avLst/>
          </a:prstGeom>
        </p:spPr>
        <p:txBody>
          <a:bodyPr vert="horz" wrap="square" lIns="0" tIns="11206" rIns="0" bIns="0" rtlCol="0">
            <a:spAutoFit/>
          </a:bodyPr>
          <a:lstStyle/>
          <a:p>
            <a:pPr marL="11206">
              <a:spcBef>
                <a:spcPts val="88"/>
              </a:spcBef>
            </a:pPr>
            <a:r>
              <a:rPr sz="1588" dirty="0">
                <a:latin typeface="Calibri"/>
                <a:cs typeface="Calibri"/>
              </a:rPr>
              <a:t>Buxton,</a:t>
            </a:r>
            <a:r>
              <a:rPr sz="1588" spc="-35" dirty="0">
                <a:latin typeface="Calibri"/>
                <a:cs typeface="Calibri"/>
              </a:rPr>
              <a:t> </a:t>
            </a:r>
            <a:r>
              <a:rPr sz="1588" dirty="0">
                <a:latin typeface="Calibri"/>
                <a:cs typeface="Calibri"/>
              </a:rPr>
              <a:t>Figure</a:t>
            </a:r>
            <a:r>
              <a:rPr sz="1588" spc="-13" dirty="0">
                <a:latin typeface="Calibri"/>
                <a:cs typeface="Calibri"/>
              </a:rPr>
              <a:t> </a:t>
            </a:r>
            <a:r>
              <a:rPr sz="1588" spc="-22" dirty="0">
                <a:latin typeface="Calibri"/>
                <a:cs typeface="Calibri"/>
              </a:rPr>
              <a:t>7.3</a:t>
            </a:r>
            <a:endParaRPr sz="1588">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1748" y="2679039"/>
            <a:ext cx="4723279"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dirty="0"/>
              <a:t>MR</a:t>
            </a:r>
            <a:r>
              <a:rPr spc="-106" dirty="0"/>
              <a:t> </a:t>
            </a:r>
            <a:r>
              <a:rPr spc="-18" dirty="0"/>
              <a:t>Angiography</a:t>
            </a:r>
            <a:r>
              <a:rPr spc="-93" dirty="0"/>
              <a:t> </a:t>
            </a:r>
            <a:r>
              <a:rPr spc="-9" dirty="0"/>
              <a:t>(MRA)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7749" y="897304"/>
            <a:ext cx="2830606"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spc="-9" dirty="0"/>
              <a:t>Time‐of‐Flight</a:t>
            </a:r>
          </a:p>
        </p:txBody>
      </p:sp>
      <p:pic>
        <p:nvPicPr>
          <p:cNvPr id="3" name="object 3"/>
          <p:cNvPicPr/>
          <p:nvPr/>
        </p:nvPicPr>
        <p:blipFill>
          <a:blip r:embed="rId2" cstate="print"/>
          <a:stretch>
            <a:fillRect/>
          </a:stretch>
        </p:blipFill>
        <p:spPr>
          <a:xfrm>
            <a:off x="2386853" y="1882588"/>
            <a:ext cx="5933515" cy="3495563"/>
          </a:xfrm>
          <a:prstGeom prst="rect">
            <a:avLst/>
          </a:prstGeom>
        </p:spPr>
      </p:pic>
      <p:sp>
        <p:nvSpPr>
          <p:cNvPr id="4" name="object 4"/>
          <p:cNvSpPr txBox="1"/>
          <p:nvPr/>
        </p:nvSpPr>
        <p:spPr>
          <a:xfrm>
            <a:off x="1985682" y="6000302"/>
            <a:ext cx="2317937" cy="255678"/>
          </a:xfrm>
          <a:prstGeom prst="rect">
            <a:avLst/>
          </a:prstGeom>
        </p:spPr>
        <p:txBody>
          <a:bodyPr vert="horz" wrap="square" lIns="0" tIns="11206" rIns="0" bIns="0" rtlCol="0">
            <a:spAutoFit/>
          </a:bodyPr>
          <a:lstStyle/>
          <a:p>
            <a:pPr marL="11206">
              <a:spcBef>
                <a:spcPts val="88"/>
              </a:spcBef>
            </a:pPr>
            <a:r>
              <a:rPr sz="1588" dirty="0">
                <a:latin typeface="Calibri"/>
                <a:cs typeface="Calibri"/>
              </a:rPr>
              <a:t>Bernstein</a:t>
            </a:r>
            <a:r>
              <a:rPr sz="1588" spc="-18" dirty="0">
                <a:latin typeface="Calibri"/>
                <a:cs typeface="Calibri"/>
              </a:rPr>
              <a:t> </a:t>
            </a:r>
            <a:r>
              <a:rPr sz="1588" dirty="0">
                <a:latin typeface="Calibri"/>
                <a:cs typeface="Calibri"/>
              </a:rPr>
              <a:t>et</a:t>
            </a:r>
            <a:r>
              <a:rPr sz="1588" spc="-13" dirty="0">
                <a:latin typeface="Calibri"/>
                <a:cs typeface="Calibri"/>
              </a:rPr>
              <a:t> </a:t>
            </a:r>
            <a:r>
              <a:rPr sz="1588" dirty="0">
                <a:latin typeface="Calibri"/>
                <a:cs typeface="Calibri"/>
              </a:rPr>
              <a:t>al.</a:t>
            </a:r>
            <a:r>
              <a:rPr sz="1588" spc="-22" dirty="0">
                <a:latin typeface="Calibri"/>
                <a:cs typeface="Calibri"/>
              </a:rPr>
              <a:t> </a:t>
            </a:r>
            <a:r>
              <a:rPr sz="1588" dirty="0">
                <a:latin typeface="Calibri"/>
                <a:cs typeface="Calibri"/>
              </a:rPr>
              <a:t>Figure</a:t>
            </a:r>
            <a:r>
              <a:rPr sz="1588" spc="-9" dirty="0">
                <a:latin typeface="Calibri"/>
                <a:cs typeface="Calibri"/>
              </a:rPr>
              <a:t> 15.17</a:t>
            </a:r>
            <a:endParaRPr sz="1588">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078" r="50243"/>
          <a:stretch/>
        </p:blipFill>
        <p:spPr bwMode="auto">
          <a:xfrm>
            <a:off x="1857958" y="1109477"/>
            <a:ext cx="6390303" cy="5324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4EE9F621-4F75-453D-B127-83386C1482D3}"/>
              </a:ext>
            </a:extLst>
          </p:cNvPr>
          <p:cNvSpPr>
            <a:spLocks noGrp="1"/>
          </p:cNvSpPr>
          <p:nvPr>
            <p:ph type="title"/>
          </p:nvPr>
        </p:nvSpPr>
        <p:spPr>
          <a:xfrm>
            <a:off x="514350" y="274638"/>
            <a:ext cx="9258300" cy="834839"/>
          </a:xfrm>
        </p:spPr>
        <p:txBody>
          <a:bodyPr/>
          <a:lstStyle/>
          <a:p>
            <a:pPr algn="ctr"/>
            <a:r>
              <a:rPr lang="en-US" b="1" dirty="0"/>
              <a:t>RF pulse and Gradient </a:t>
            </a:r>
            <a:r>
              <a:rPr lang="en-US" altLang="zh-CN" b="1" dirty="0"/>
              <a:t>pulses</a:t>
            </a:r>
            <a:endParaRPr lang="en-US" b="1" dirty="0"/>
          </a:p>
        </p:txBody>
      </p:sp>
      <p:sp>
        <p:nvSpPr>
          <p:cNvPr id="5" name="Date Placeholder 4">
            <a:extLst>
              <a:ext uri="{FF2B5EF4-FFF2-40B4-BE49-F238E27FC236}">
                <a16:creationId xmlns:a16="http://schemas.microsoft.com/office/drawing/2014/main" id="{29F6F483-6BD9-47C9-87BE-A72E5B22B997}"/>
              </a:ext>
            </a:extLst>
          </p:cNvPr>
          <p:cNvSpPr>
            <a:spLocks noGrp="1"/>
          </p:cNvSpPr>
          <p:nvPr>
            <p:ph type="dt" sz="half" idx="10"/>
          </p:nvPr>
        </p:nvSpPr>
        <p:spPr/>
        <p:txBody>
          <a:bodyPr/>
          <a:lstStyle/>
          <a:p>
            <a:pPr>
              <a:defRPr/>
            </a:pPr>
            <a:r>
              <a:rPr lang="en-US" altLang="en-US"/>
              <a:t>BME2104 -《生物医学影像技术》</a:t>
            </a:r>
          </a:p>
        </p:txBody>
      </p:sp>
      <p:sp>
        <p:nvSpPr>
          <p:cNvPr id="6" name="Footer Placeholder 5">
            <a:extLst>
              <a:ext uri="{FF2B5EF4-FFF2-40B4-BE49-F238E27FC236}">
                <a16:creationId xmlns:a16="http://schemas.microsoft.com/office/drawing/2014/main" id="{2E024B01-0A90-4D2C-AD80-4F8F5186B972}"/>
              </a:ext>
            </a:extLst>
          </p:cNvPr>
          <p:cNvSpPr>
            <a:spLocks noGrp="1"/>
          </p:cNvSpPr>
          <p:nvPr>
            <p:ph type="ftr" sz="quarter" idx="11"/>
          </p:nvPr>
        </p:nvSpPr>
        <p:spPr/>
        <p:txBody>
          <a:bodyPr/>
          <a:lstStyle/>
          <a:p>
            <a:pPr>
              <a:defRPr/>
            </a:pPr>
            <a:r>
              <a:rPr lang="en-US"/>
              <a:t>Lecture 22:  MRI System and Applications</a:t>
            </a:r>
          </a:p>
        </p:txBody>
      </p:sp>
      <p:sp>
        <p:nvSpPr>
          <p:cNvPr id="7" name="Slide Number Placeholder 6">
            <a:extLst>
              <a:ext uri="{FF2B5EF4-FFF2-40B4-BE49-F238E27FC236}">
                <a16:creationId xmlns:a16="http://schemas.microsoft.com/office/drawing/2014/main" id="{B3055ED7-D078-493B-ADD6-0DB696B77897}"/>
              </a:ext>
            </a:extLst>
          </p:cNvPr>
          <p:cNvSpPr>
            <a:spLocks noGrp="1"/>
          </p:cNvSpPr>
          <p:nvPr>
            <p:ph type="sldNum" sz="quarter" idx="12"/>
          </p:nvPr>
        </p:nvSpPr>
        <p:spPr/>
        <p:txBody>
          <a:bodyPr/>
          <a:lstStyle/>
          <a:p>
            <a:pPr>
              <a:defRPr/>
            </a:pPr>
            <a:fld id="{FCFA963F-971F-426B-85FD-6C75B3FF8B44}" type="slidenum">
              <a:rPr lang="en-US" altLang="en-US" smtClean="0"/>
              <a:pPr>
                <a:defRPr/>
              </a:pPr>
              <a:t>2</a:t>
            </a:fld>
            <a:endParaRPr lang="en-US" altLang="en-US"/>
          </a:p>
        </p:txBody>
      </p:sp>
    </p:spTree>
    <p:extLst>
      <p:ext uri="{BB962C8B-B14F-4D97-AF65-F5344CB8AC3E}">
        <p14:creationId xmlns:p14="http://schemas.microsoft.com/office/powerpoint/2010/main" val="2996350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8421" y="897977"/>
            <a:ext cx="2830606"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spc="-9" dirty="0"/>
              <a:t>Time‐of‐Flight</a:t>
            </a:r>
          </a:p>
        </p:txBody>
      </p:sp>
      <p:sp>
        <p:nvSpPr>
          <p:cNvPr id="3" name="object 3"/>
          <p:cNvSpPr txBox="1"/>
          <p:nvPr/>
        </p:nvSpPr>
        <p:spPr>
          <a:xfrm>
            <a:off x="1986355" y="6000302"/>
            <a:ext cx="2317937" cy="255678"/>
          </a:xfrm>
          <a:prstGeom prst="rect">
            <a:avLst/>
          </a:prstGeom>
        </p:spPr>
        <p:txBody>
          <a:bodyPr vert="horz" wrap="square" lIns="0" tIns="11206" rIns="0" bIns="0" rtlCol="0">
            <a:spAutoFit/>
          </a:bodyPr>
          <a:lstStyle/>
          <a:p>
            <a:pPr marL="11206">
              <a:spcBef>
                <a:spcPts val="88"/>
              </a:spcBef>
            </a:pPr>
            <a:r>
              <a:rPr sz="1588" dirty="0">
                <a:latin typeface="Calibri"/>
                <a:cs typeface="Calibri"/>
              </a:rPr>
              <a:t>Bernstein</a:t>
            </a:r>
            <a:r>
              <a:rPr sz="1588" spc="-18" dirty="0">
                <a:latin typeface="Calibri"/>
                <a:cs typeface="Calibri"/>
              </a:rPr>
              <a:t> </a:t>
            </a:r>
            <a:r>
              <a:rPr sz="1588" dirty="0">
                <a:latin typeface="Calibri"/>
                <a:cs typeface="Calibri"/>
              </a:rPr>
              <a:t>et</a:t>
            </a:r>
            <a:r>
              <a:rPr sz="1588" spc="-13" dirty="0">
                <a:latin typeface="Calibri"/>
                <a:cs typeface="Calibri"/>
              </a:rPr>
              <a:t> </a:t>
            </a:r>
            <a:r>
              <a:rPr sz="1588" dirty="0">
                <a:latin typeface="Calibri"/>
                <a:cs typeface="Calibri"/>
              </a:rPr>
              <a:t>al.</a:t>
            </a:r>
            <a:r>
              <a:rPr sz="1588" spc="-22" dirty="0">
                <a:latin typeface="Calibri"/>
                <a:cs typeface="Calibri"/>
              </a:rPr>
              <a:t> </a:t>
            </a:r>
            <a:r>
              <a:rPr sz="1588" dirty="0">
                <a:latin typeface="Calibri"/>
                <a:cs typeface="Calibri"/>
              </a:rPr>
              <a:t>Figure</a:t>
            </a:r>
            <a:r>
              <a:rPr sz="1588" spc="-9" dirty="0">
                <a:latin typeface="Calibri"/>
                <a:cs typeface="Calibri"/>
              </a:rPr>
              <a:t> 15.19</a:t>
            </a:r>
            <a:endParaRPr sz="1588">
              <a:latin typeface="Calibri"/>
              <a:cs typeface="Calibri"/>
            </a:endParaRPr>
          </a:p>
        </p:txBody>
      </p:sp>
      <p:pic>
        <p:nvPicPr>
          <p:cNvPr id="4" name="object 4"/>
          <p:cNvPicPr/>
          <p:nvPr/>
        </p:nvPicPr>
        <p:blipFill>
          <a:blip r:embed="rId2" cstate="print"/>
          <a:stretch>
            <a:fillRect/>
          </a:stretch>
        </p:blipFill>
        <p:spPr>
          <a:xfrm>
            <a:off x="2179769" y="1789131"/>
            <a:ext cx="5839384" cy="3998483"/>
          </a:xfrm>
          <a:prstGeom prst="rect">
            <a:avLst/>
          </a:prstGeom>
        </p:spPr>
      </p:pic>
      <p:sp>
        <p:nvSpPr>
          <p:cNvPr id="5" name="Rectangle 4">
            <a:extLst>
              <a:ext uri="{FF2B5EF4-FFF2-40B4-BE49-F238E27FC236}">
                <a16:creationId xmlns:a16="http://schemas.microsoft.com/office/drawing/2014/main" id="{43725355-47F4-4A29-8E54-CE2CD8581016}"/>
              </a:ext>
            </a:extLst>
          </p:cNvPr>
          <p:cNvSpPr/>
          <p:nvPr/>
        </p:nvSpPr>
        <p:spPr>
          <a:xfrm>
            <a:off x="4922179" y="6237131"/>
            <a:ext cx="5106270" cy="338554"/>
          </a:xfrm>
          <a:prstGeom prst="rect">
            <a:avLst/>
          </a:prstGeom>
        </p:spPr>
        <p:txBody>
          <a:bodyPr wrap="none">
            <a:spAutoFit/>
          </a:bodyPr>
          <a:lstStyle/>
          <a:p>
            <a:pPr marL="10646" marR="4483">
              <a:spcBef>
                <a:spcPts val="88"/>
              </a:spcBef>
              <a:tabLst>
                <a:tab pos="313221" algn="l"/>
                <a:tab pos="313781" algn="l"/>
              </a:tabLst>
            </a:pPr>
            <a:r>
              <a:rPr lang="en-US" altLang="zh-CN" dirty="0">
                <a:latin typeface="Calibri"/>
                <a:cs typeface="Calibri"/>
              </a:rPr>
              <a:t>Example: </a:t>
            </a:r>
            <a:r>
              <a:rPr lang="en-US" dirty="0">
                <a:latin typeface="Calibri"/>
                <a:cs typeface="Calibri"/>
              </a:rPr>
              <a:t>https://www.youtube.com/watch?v=SjTSx5R554o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7900" y="897977"/>
            <a:ext cx="5795682"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spc="-18" dirty="0"/>
              <a:t>Steady‐State</a:t>
            </a:r>
            <a:r>
              <a:rPr spc="-132" dirty="0"/>
              <a:t> </a:t>
            </a:r>
            <a:r>
              <a:rPr dirty="0"/>
              <a:t>Free</a:t>
            </a:r>
            <a:r>
              <a:rPr spc="-146" dirty="0"/>
              <a:t> </a:t>
            </a:r>
            <a:r>
              <a:rPr spc="-9" dirty="0"/>
              <a:t>Precession</a:t>
            </a:r>
          </a:p>
        </p:txBody>
      </p:sp>
      <p:pic>
        <p:nvPicPr>
          <p:cNvPr id="3" name="object 3"/>
          <p:cNvPicPr/>
          <p:nvPr/>
        </p:nvPicPr>
        <p:blipFill>
          <a:blip r:embed="rId2" cstate="print"/>
          <a:stretch>
            <a:fillRect/>
          </a:stretch>
        </p:blipFill>
        <p:spPr>
          <a:xfrm>
            <a:off x="1849949" y="1950802"/>
            <a:ext cx="3300947" cy="3300947"/>
          </a:xfrm>
          <a:prstGeom prst="rect">
            <a:avLst/>
          </a:prstGeom>
        </p:spPr>
      </p:pic>
      <p:pic>
        <p:nvPicPr>
          <p:cNvPr id="4" name="object 4"/>
          <p:cNvPicPr/>
          <p:nvPr/>
        </p:nvPicPr>
        <p:blipFill>
          <a:blip r:embed="rId3" cstate="print"/>
          <a:stretch>
            <a:fillRect/>
          </a:stretch>
        </p:blipFill>
        <p:spPr>
          <a:xfrm>
            <a:off x="5344840" y="1950802"/>
            <a:ext cx="3301618" cy="33009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1065" y="897304"/>
            <a:ext cx="4884644"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spc="-9" dirty="0"/>
              <a:t>Contrast</a:t>
            </a:r>
            <a:r>
              <a:rPr spc="-185" dirty="0"/>
              <a:t> </a:t>
            </a:r>
            <a:r>
              <a:rPr dirty="0"/>
              <a:t>Enhanced</a:t>
            </a:r>
            <a:r>
              <a:rPr spc="-185" dirty="0"/>
              <a:t> </a:t>
            </a:r>
            <a:r>
              <a:rPr spc="-22" dirty="0"/>
              <a:t>MRA</a:t>
            </a:r>
          </a:p>
        </p:txBody>
      </p:sp>
      <p:sp>
        <p:nvSpPr>
          <p:cNvPr id="3" name="object 3"/>
          <p:cNvSpPr txBox="1"/>
          <p:nvPr/>
        </p:nvSpPr>
        <p:spPr>
          <a:xfrm>
            <a:off x="5212977" y="2426747"/>
            <a:ext cx="3483908" cy="1314568"/>
          </a:xfrm>
          <a:prstGeom prst="rect">
            <a:avLst/>
          </a:prstGeom>
        </p:spPr>
        <p:txBody>
          <a:bodyPr vert="horz" wrap="square" lIns="0" tIns="10646" rIns="0" bIns="0" rtlCol="0">
            <a:spAutoFit/>
          </a:bodyPr>
          <a:lstStyle/>
          <a:p>
            <a:pPr marL="313781" indent="-303135">
              <a:spcBef>
                <a:spcPts val="84"/>
              </a:spcBef>
              <a:buFont typeface="Arial"/>
              <a:buChar char="•"/>
              <a:tabLst>
                <a:tab pos="313221" algn="l"/>
                <a:tab pos="314342" algn="l"/>
              </a:tabLst>
            </a:pPr>
            <a:r>
              <a:rPr sz="2824" spc="-22" dirty="0">
                <a:latin typeface="Calibri"/>
                <a:cs typeface="Calibri"/>
              </a:rPr>
              <a:t>https://www.youtube</a:t>
            </a:r>
            <a:endParaRPr sz="2824" dirty="0">
              <a:latin typeface="Calibri"/>
              <a:cs typeface="Calibri"/>
            </a:endParaRPr>
          </a:p>
          <a:p>
            <a:pPr marL="313781" marR="58834"/>
            <a:r>
              <a:rPr sz="2824" spc="-18" dirty="0">
                <a:latin typeface="Calibri"/>
                <a:cs typeface="Calibri"/>
              </a:rPr>
              <a:t>.com/watch?v=0A3et </a:t>
            </a:r>
            <a:r>
              <a:rPr sz="2824" spc="-9" dirty="0">
                <a:latin typeface="Calibri"/>
                <a:cs typeface="Calibri"/>
              </a:rPr>
              <a:t>EFuP5E</a:t>
            </a:r>
            <a:endParaRPr sz="2824" dirty="0">
              <a:latin typeface="Calibri"/>
              <a:cs typeface="Calibri"/>
            </a:endParaRPr>
          </a:p>
        </p:txBody>
      </p:sp>
      <p:pic>
        <p:nvPicPr>
          <p:cNvPr id="4" name="object 4"/>
          <p:cNvPicPr/>
          <p:nvPr/>
        </p:nvPicPr>
        <p:blipFill>
          <a:blip r:embed="rId2" cstate="print"/>
          <a:stretch>
            <a:fillRect/>
          </a:stretch>
        </p:blipFill>
        <p:spPr>
          <a:xfrm>
            <a:off x="3474048" y="3361765"/>
            <a:ext cx="149666" cy="145901"/>
          </a:xfrm>
          <a:prstGeom prst="rect">
            <a:avLst/>
          </a:prstGeom>
        </p:spPr>
      </p:pic>
      <p:sp>
        <p:nvSpPr>
          <p:cNvPr id="5" name="object 5"/>
          <p:cNvSpPr txBox="1"/>
          <p:nvPr/>
        </p:nvSpPr>
        <p:spPr>
          <a:xfrm>
            <a:off x="3360643" y="3503561"/>
            <a:ext cx="374276" cy="76383"/>
          </a:xfrm>
          <a:prstGeom prst="rect">
            <a:avLst/>
          </a:prstGeom>
        </p:spPr>
        <p:txBody>
          <a:bodyPr vert="horz" wrap="square" lIns="0" tIns="15128" rIns="0" bIns="0" rtlCol="0">
            <a:spAutoFit/>
          </a:bodyPr>
          <a:lstStyle/>
          <a:p>
            <a:pPr marL="11206">
              <a:spcBef>
                <a:spcPts val="119"/>
              </a:spcBef>
            </a:pPr>
            <a:r>
              <a:rPr sz="397" spc="-9" dirty="0">
                <a:latin typeface="Segoe UI"/>
                <a:cs typeface="Segoe UI"/>
              </a:rPr>
              <a:t>knee_lcssfp.avi</a:t>
            </a:r>
            <a:endParaRPr sz="397">
              <a:latin typeface="Segoe UI"/>
              <a:cs typeface="Segoe UI"/>
            </a:endParaRPr>
          </a:p>
        </p:txBody>
      </p:sp>
      <p:pic>
        <p:nvPicPr>
          <p:cNvPr id="6" name="object 6"/>
          <p:cNvPicPr/>
          <p:nvPr/>
        </p:nvPicPr>
        <p:blipFill>
          <a:blip r:embed="rId3" cstate="print"/>
          <a:stretch>
            <a:fillRect/>
          </a:stretch>
        </p:blipFill>
        <p:spPr>
          <a:xfrm>
            <a:off x="1501364" y="2218765"/>
            <a:ext cx="3361765" cy="3632051"/>
          </a:xfrm>
          <a:prstGeom prst="rect">
            <a:avLst/>
          </a:prstGeom>
        </p:spPr>
      </p:pic>
      <p:sp>
        <p:nvSpPr>
          <p:cNvPr id="7" name="object 7"/>
          <p:cNvSpPr txBox="1"/>
          <p:nvPr/>
        </p:nvSpPr>
        <p:spPr>
          <a:xfrm>
            <a:off x="1985682" y="6000302"/>
            <a:ext cx="2317937" cy="255678"/>
          </a:xfrm>
          <a:prstGeom prst="rect">
            <a:avLst/>
          </a:prstGeom>
        </p:spPr>
        <p:txBody>
          <a:bodyPr vert="horz" wrap="square" lIns="0" tIns="11206" rIns="0" bIns="0" rtlCol="0">
            <a:spAutoFit/>
          </a:bodyPr>
          <a:lstStyle/>
          <a:p>
            <a:pPr marL="11206">
              <a:spcBef>
                <a:spcPts val="88"/>
              </a:spcBef>
            </a:pPr>
            <a:r>
              <a:rPr sz="1588" dirty="0">
                <a:latin typeface="Calibri"/>
                <a:cs typeface="Calibri"/>
              </a:rPr>
              <a:t>Bernstein</a:t>
            </a:r>
            <a:r>
              <a:rPr sz="1588" spc="-18" dirty="0">
                <a:latin typeface="Calibri"/>
                <a:cs typeface="Calibri"/>
              </a:rPr>
              <a:t> </a:t>
            </a:r>
            <a:r>
              <a:rPr sz="1588" dirty="0">
                <a:latin typeface="Calibri"/>
                <a:cs typeface="Calibri"/>
              </a:rPr>
              <a:t>et</a:t>
            </a:r>
            <a:r>
              <a:rPr sz="1588" spc="-13" dirty="0">
                <a:latin typeface="Calibri"/>
                <a:cs typeface="Calibri"/>
              </a:rPr>
              <a:t> </a:t>
            </a:r>
            <a:r>
              <a:rPr sz="1588" dirty="0">
                <a:latin typeface="Calibri"/>
                <a:cs typeface="Calibri"/>
              </a:rPr>
              <a:t>al.</a:t>
            </a:r>
            <a:r>
              <a:rPr sz="1588" spc="-22" dirty="0">
                <a:latin typeface="Calibri"/>
                <a:cs typeface="Calibri"/>
              </a:rPr>
              <a:t> </a:t>
            </a:r>
            <a:r>
              <a:rPr sz="1588" dirty="0">
                <a:latin typeface="Calibri"/>
                <a:cs typeface="Calibri"/>
              </a:rPr>
              <a:t>Figure</a:t>
            </a:r>
            <a:r>
              <a:rPr sz="1588" spc="-9" dirty="0">
                <a:latin typeface="Calibri"/>
                <a:cs typeface="Calibri"/>
              </a:rPr>
              <a:t> 15.24</a:t>
            </a:r>
            <a:endParaRPr sz="1588">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2160" y="2679039"/>
            <a:ext cx="3523129"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dirty="0"/>
              <a:t>Diffusion</a:t>
            </a:r>
            <a:r>
              <a:rPr spc="-185" dirty="0"/>
              <a:t> </a:t>
            </a:r>
            <a:r>
              <a:rPr spc="-9" dirty="0"/>
              <a:t>Imaging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383" y="403412"/>
            <a:ext cx="8068235" cy="6051176"/>
            <a:chOff x="457200" y="457200"/>
            <a:chExt cx="9144000" cy="6858000"/>
          </a:xfrm>
        </p:grpSpPr>
        <p:pic>
          <p:nvPicPr>
            <p:cNvPr id="3" name="object 3"/>
            <p:cNvPicPr/>
            <p:nvPr/>
          </p:nvPicPr>
          <p:blipFill>
            <a:blip r:embed="rId2" cstate="print"/>
            <a:stretch>
              <a:fillRect/>
            </a:stretch>
          </p:blipFill>
          <p:spPr>
            <a:xfrm>
              <a:off x="457200" y="457200"/>
              <a:ext cx="9144000" cy="6858000"/>
            </a:xfrm>
            <a:prstGeom prst="rect">
              <a:avLst/>
            </a:prstGeom>
          </p:spPr>
        </p:pic>
        <p:sp>
          <p:nvSpPr>
            <p:cNvPr id="4" name="object 4"/>
            <p:cNvSpPr/>
            <p:nvPr/>
          </p:nvSpPr>
          <p:spPr>
            <a:xfrm>
              <a:off x="491490" y="1440180"/>
              <a:ext cx="9076690" cy="51435"/>
            </a:xfrm>
            <a:custGeom>
              <a:avLst/>
              <a:gdLst/>
              <a:ahLst/>
              <a:cxnLst/>
              <a:rect l="l" t="t" r="r" b="b"/>
              <a:pathLst>
                <a:path w="9076690" h="51434">
                  <a:moveTo>
                    <a:pt x="9076182" y="51053"/>
                  </a:moveTo>
                  <a:lnTo>
                    <a:pt x="9076182" y="0"/>
                  </a:lnTo>
                  <a:lnTo>
                    <a:pt x="0" y="0"/>
                  </a:lnTo>
                  <a:lnTo>
                    <a:pt x="0" y="51054"/>
                  </a:lnTo>
                  <a:lnTo>
                    <a:pt x="9076182" y="51053"/>
                  </a:lnTo>
                  <a:close/>
                </a:path>
              </a:pathLst>
            </a:custGeom>
            <a:solidFill>
              <a:srgbClr val="00DFCA"/>
            </a:solidFill>
          </p:spPr>
          <p:txBody>
            <a:bodyPr wrap="square" lIns="0" tIns="0" rIns="0" bIns="0" rtlCol="0"/>
            <a:lstStyle/>
            <a:p>
              <a:endParaRPr sz="1412"/>
            </a:p>
          </p:txBody>
        </p:sp>
        <p:sp>
          <p:nvSpPr>
            <p:cNvPr id="5" name="object 5"/>
            <p:cNvSpPr/>
            <p:nvPr/>
          </p:nvSpPr>
          <p:spPr>
            <a:xfrm>
              <a:off x="457200" y="4232909"/>
              <a:ext cx="189865" cy="348615"/>
            </a:xfrm>
            <a:custGeom>
              <a:avLst/>
              <a:gdLst/>
              <a:ahLst/>
              <a:cxnLst/>
              <a:rect l="l" t="t" r="r" b="b"/>
              <a:pathLst>
                <a:path w="189865" h="348614">
                  <a:moveTo>
                    <a:pt x="189738" y="0"/>
                  </a:moveTo>
                  <a:lnTo>
                    <a:pt x="0" y="0"/>
                  </a:lnTo>
                  <a:lnTo>
                    <a:pt x="0" y="5334"/>
                  </a:lnTo>
                  <a:lnTo>
                    <a:pt x="0" y="9906"/>
                  </a:lnTo>
                  <a:lnTo>
                    <a:pt x="0" y="339090"/>
                  </a:lnTo>
                  <a:lnTo>
                    <a:pt x="0" y="343662"/>
                  </a:lnTo>
                  <a:lnTo>
                    <a:pt x="0" y="348234"/>
                  </a:lnTo>
                  <a:lnTo>
                    <a:pt x="5334" y="348234"/>
                  </a:lnTo>
                  <a:lnTo>
                    <a:pt x="180594" y="348234"/>
                  </a:lnTo>
                  <a:lnTo>
                    <a:pt x="185166" y="348234"/>
                  </a:lnTo>
                  <a:lnTo>
                    <a:pt x="189738" y="348234"/>
                  </a:lnTo>
                  <a:lnTo>
                    <a:pt x="189738" y="0"/>
                  </a:lnTo>
                  <a:close/>
                </a:path>
              </a:pathLst>
            </a:custGeom>
            <a:solidFill>
              <a:srgbClr val="000000"/>
            </a:solidFill>
          </p:spPr>
          <p:txBody>
            <a:bodyPr wrap="square" lIns="0" tIns="0" rIns="0" bIns="0" rtlCol="0"/>
            <a:lstStyle/>
            <a:p>
              <a:endParaRPr sz="1412"/>
            </a:p>
          </p:txBody>
        </p:sp>
      </p:grpSp>
      <p:sp>
        <p:nvSpPr>
          <p:cNvPr id="6" name="object 6"/>
          <p:cNvSpPr txBox="1">
            <a:spLocks noGrp="1"/>
          </p:cNvSpPr>
          <p:nvPr>
            <p:ph type="title"/>
          </p:nvPr>
        </p:nvSpPr>
        <p:spPr>
          <a:xfrm>
            <a:off x="3628240" y="514369"/>
            <a:ext cx="2790825" cy="554541"/>
          </a:xfrm>
          <a:prstGeom prst="rect">
            <a:avLst/>
          </a:prstGeom>
        </p:spPr>
        <p:txBody>
          <a:bodyPr vert="horz" wrap="square" lIns="0" tIns="11206" rIns="0" bIns="0" numCol="1" rtlCol="0" anchor="ctr" anchorCtr="0" compatLnSpc="1">
            <a:prstTxWarp prst="textNoShape">
              <a:avLst/>
            </a:prstTxWarp>
            <a:spAutoFit/>
          </a:bodyPr>
          <a:lstStyle/>
          <a:p>
            <a:pPr marL="11206">
              <a:spcBef>
                <a:spcPts val="88"/>
              </a:spcBef>
            </a:pPr>
            <a:r>
              <a:rPr sz="3530" b="1" dirty="0">
                <a:solidFill>
                  <a:srgbClr val="FFFF00"/>
                </a:solidFill>
                <a:latin typeface="Times New Roman"/>
                <a:cs typeface="Times New Roman"/>
              </a:rPr>
              <a:t>Fiber</a:t>
            </a:r>
            <a:r>
              <a:rPr sz="3530" b="1" spc="-88" dirty="0">
                <a:solidFill>
                  <a:srgbClr val="FFFF00"/>
                </a:solidFill>
                <a:latin typeface="Times New Roman"/>
                <a:cs typeface="Times New Roman"/>
              </a:rPr>
              <a:t> </a:t>
            </a:r>
            <a:r>
              <a:rPr sz="3530" b="1" spc="-9" dirty="0">
                <a:solidFill>
                  <a:srgbClr val="FFFF00"/>
                </a:solidFill>
                <a:latin typeface="Times New Roman"/>
                <a:cs typeface="Times New Roman"/>
              </a:rPr>
              <a:t>tracking</a:t>
            </a:r>
            <a:endParaRPr sz="3530">
              <a:latin typeface="Times New Roman"/>
              <a:cs typeface="Times New Roman"/>
            </a:endParaRPr>
          </a:p>
        </p:txBody>
      </p:sp>
      <p:grpSp>
        <p:nvGrpSpPr>
          <p:cNvPr id="7" name="object 7"/>
          <p:cNvGrpSpPr/>
          <p:nvPr/>
        </p:nvGrpSpPr>
        <p:grpSpPr>
          <a:xfrm>
            <a:off x="1721223" y="1322517"/>
            <a:ext cx="5009590" cy="4644838"/>
            <a:chOff x="1150619" y="1498853"/>
            <a:chExt cx="5677535" cy="5264150"/>
          </a:xfrm>
        </p:grpSpPr>
        <p:pic>
          <p:nvPicPr>
            <p:cNvPr id="8" name="object 8"/>
            <p:cNvPicPr/>
            <p:nvPr/>
          </p:nvPicPr>
          <p:blipFill>
            <a:blip r:embed="rId3" cstate="print"/>
            <a:stretch>
              <a:fillRect/>
            </a:stretch>
          </p:blipFill>
          <p:spPr>
            <a:xfrm>
              <a:off x="1150619" y="1498853"/>
              <a:ext cx="2871216" cy="2933700"/>
            </a:xfrm>
            <a:prstGeom prst="rect">
              <a:avLst/>
            </a:prstGeom>
          </p:spPr>
        </p:pic>
        <p:pic>
          <p:nvPicPr>
            <p:cNvPr id="9" name="object 9"/>
            <p:cNvPicPr/>
            <p:nvPr/>
          </p:nvPicPr>
          <p:blipFill>
            <a:blip r:embed="rId4" cstate="print"/>
            <a:stretch>
              <a:fillRect/>
            </a:stretch>
          </p:blipFill>
          <p:spPr>
            <a:xfrm>
              <a:off x="3928871" y="1642110"/>
              <a:ext cx="2899143" cy="2525267"/>
            </a:xfrm>
            <a:prstGeom prst="rect">
              <a:avLst/>
            </a:prstGeom>
          </p:spPr>
        </p:pic>
        <p:pic>
          <p:nvPicPr>
            <p:cNvPr id="10" name="object 10"/>
            <p:cNvPicPr/>
            <p:nvPr/>
          </p:nvPicPr>
          <p:blipFill>
            <a:blip r:embed="rId5" cstate="print"/>
            <a:stretch>
              <a:fillRect/>
            </a:stretch>
          </p:blipFill>
          <p:spPr>
            <a:xfrm>
              <a:off x="2610611" y="4381499"/>
              <a:ext cx="2192020" cy="2381250"/>
            </a:xfrm>
            <a:prstGeom prst="rect">
              <a:avLst/>
            </a:prstGeom>
          </p:spPr>
        </p:pic>
      </p:grpSp>
      <p:sp>
        <p:nvSpPr>
          <p:cNvPr id="11" name="object 11"/>
          <p:cNvSpPr txBox="1"/>
          <p:nvPr/>
        </p:nvSpPr>
        <p:spPr>
          <a:xfrm>
            <a:off x="3714973" y="3417122"/>
            <a:ext cx="1234888" cy="228619"/>
          </a:xfrm>
          <a:prstGeom prst="rect">
            <a:avLst/>
          </a:prstGeom>
        </p:spPr>
        <p:txBody>
          <a:bodyPr vert="horz" wrap="square" lIns="0" tIns="11206" rIns="0" bIns="0" rtlCol="0">
            <a:spAutoFit/>
          </a:bodyPr>
          <a:lstStyle/>
          <a:p>
            <a:pPr marL="11206">
              <a:spcBef>
                <a:spcPts val="88"/>
              </a:spcBef>
            </a:pPr>
            <a:r>
              <a:rPr sz="1412" b="1" i="1" dirty="0">
                <a:solidFill>
                  <a:srgbClr val="FFFFFF"/>
                </a:solidFill>
                <a:latin typeface="Times New Roman"/>
                <a:cs typeface="Times New Roman"/>
              </a:rPr>
              <a:t>corpus</a:t>
            </a:r>
            <a:r>
              <a:rPr sz="1412" b="1" i="1" spc="-9" dirty="0">
                <a:solidFill>
                  <a:srgbClr val="FFFFFF"/>
                </a:solidFill>
                <a:latin typeface="Times New Roman"/>
                <a:cs typeface="Times New Roman"/>
              </a:rPr>
              <a:t> callosum</a:t>
            </a:r>
            <a:endParaRPr sz="1412">
              <a:latin typeface="Times New Roman"/>
              <a:cs typeface="Times New Roman"/>
            </a:endParaRPr>
          </a:p>
        </p:txBody>
      </p:sp>
      <p:pic>
        <p:nvPicPr>
          <p:cNvPr id="12" name="object 12"/>
          <p:cNvPicPr/>
          <p:nvPr/>
        </p:nvPicPr>
        <p:blipFill>
          <a:blip r:embed="rId6" cstate="print"/>
          <a:stretch>
            <a:fillRect/>
          </a:stretch>
        </p:blipFill>
        <p:spPr>
          <a:xfrm>
            <a:off x="5193926" y="3754419"/>
            <a:ext cx="2033464" cy="2207334"/>
          </a:xfrm>
          <a:prstGeom prst="rect">
            <a:avLst/>
          </a:prstGeom>
        </p:spPr>
      </p:pic>
      <p:sp>
        <p:nvSpPr>
          <p:cNvPr id="13" name="object 13"/>
          <p:cNvSpPr txBox="1"/>
          <p:nvPr/>
        </p:nvSpPr>
        <p:spPr>
          <a:xfrm>
            <a:off x="4748380" y="5927014"/>
            <a:ext cx="1176057" cy="228619"/>
          </a:xfrm>
          <a:prstGeom prst="rect">
            <a:avLst/>
          </a:prstGeom>
        </p:spPr>
        <p:txBody>
          <a:bodyPr vert="horz" wrap="square" lIns="0" tIns="11206" rIns="0" bIns="0" rtlCol="0">
            <a:spAutoFit/>
          </a:bodyPr>
          <a:lstStyle/>
          <a:p>
            <a:pPr marL="11206">
              <a:spcBef>
                <a:spcPts val="88"/>
              </a:spcBef>
            </a:pPr>
            <a:r>
              <a:rPr sz="1412" b="1" i="1" dirty="0">
                <a:solidFill>
                  <a:srgbClr val="FFFFFF"/>
                </a:solidFill>
                <a:latin typeface="Times New Roman"/>
                <a:cs typeface="Times New Roman"/>
              </a:rPr>
              <a:t>optic </a:t>
            </a:r>
            <a:r>
              <a:rPr sz="1412" b="1" i="1" spc="-9" dirty="0">
                <a:solidFill>
                  <a:srgbClr val="FFFFFF"/>
                </a:solidFill>
                <a:latin typeface="Times New Roman"/>
                <a:cs typeface="Times New Roman"/>
              </a:rPr>
              <a:t>radiations</a:t>
            </a:r>
            <a:endParaRPr sz="1412">
              <a:latin typeface="Times New Roman"/>
              <a:cs typeface="Times New Roman"/>
            </a:endParaRPr>
          </a:p>
        </p:txBody>
      </p:sp>
      <p:pic>
        <p:nvPicPr>
          <p:cNvPr id="14" name="object 14"/>
          <p:cNvPicPr/>
          <p:nvPr/>
        </p:nvPicPr>
        <p:blipFill>
          <a:blip r:embed="rId7" cstate="print"/>
          <a:stretch>
            <a:fillRect/>
          </a:stretch>
        </p:blipFill>
        <p:spPr>
          <a:xfrm>
            <a:off x="6636796" y="1363532"/>
            <a:ext cx="2024455" cy="2379456"/>
          </a:xfrm>
          <a:prstGeom prst="rect">
            <a:avLst/>
          </a:prstGeom>
        </p:spPr>
      </p:pic>
      <p:sp>
        <p:nvSpPr>
          <p:cNvPr id="15" name="object 15"/>
          <p:cNvSpPr txBox="1"/>
          <p:nvPr/>
        </p:nvSpPr>
        <p:spPr>
          <a:xfrm>
            <a:off x="6961095" y="3606053"/>
            <a:ext cx="1535766" cy="228619"/>
          </a:xfrm>
          <a:prstGeom prst="rect">
            <a:avLst/>
          </a:prstGeom>
        </p:spPr>
        <p:txBody>
          <a:bodyPr vert="horz" wrap="square" lIns="0" tIns="11206" rIns="0" bIns="0" rtlCol="0">
            <a:spAutoFit/>
          </a:bodyPr>
          <a:lstStyle/>
          <a:p>
            <a:pPr marL="11206">
              <a:spcBef>
                <a:spcPts val="88"/>
              </a:spcBef>
            </a:pPr>
            <a:r>
              <a:rPr sz="1412" b="1" i="1" dirty="0">
                <a:solidFill>
                  <a:srgbClr val="FFFFFF"/>
                </a:solidFill>
                <a:latin typeface="Times New Roman"/>
                <a:cs typeface="Times New Roman"/>
              </a:rPr>
              <a:t>Cortico-spinal</a:t>
            </a:r>
            <a:r>
              <a:rPr sz="1412" b="1" i="1" spc="4" dirty="0">
                <a:solidFill>
                  <a:srgbClr val="FFFFFF"/>
                </a:solidFill>
                <a:latin typeface="Times New Roman"/>
                <a:cs typeface="Times New Roman"/>
              </a:rPr>
              <a:t> </a:t>
            </a:r>
            <a:r>
              <a:rPr sz="1412" b="1" i="1" spc="-9" dirty="0">
                <a:solidFill>
                  <a:srgbClr val="FFFFFF"/>
                </a:solidFill>
                <a:latin typeface="Times New Roman"/>
                <a:cs typeface="Times New Roman"/>
              </a:rPr>
              <a:t>tracts</a:t>
            </a:r>
            <a:endParaRPr sz="1412">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0353" y="2679039"/>
            <a:ext cx="2846294"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spc="-9" dirty="0"/>
              <a:t>Perfusion</a:t>
            </a:r>
            <a:r>
              <a:rPr spc="-146" dirty="0"/>
              <a:t> </a:t>
            </a:r>
            <a:r>
              <a:rPr spc="-22" dirty="0"/>
              <a:t>MRI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998E74-44C3-408F-969A-C2024763EFA7}"/>
              </a:ext>
            </a:extLst>
          </p:cNvPr>
          <p:cNvSpPr>
            <a:spLocks noGrp="1"/>
          </p:cNvSpPr>
          <p:nvPr>
            <p:ph type="title"/>
          </p:nvPr>
        </p:nvSpPr>
        <p:spPr/>
        <p:txBody>
          <a:bodyPr/>
          <a:lstStyle/>
          <a:p>
            <a:pPr algn="ctr"/>
            <a:r>
              <a:rPr lang="en-US" sz="3600" b="1" dirty="0"/>
              <a:t>Arterial spin labeling (ASL)</a:t>
            </a:r>
          </a:p>
        </p:txBody>
      </p:sp>
      <p:sp>
        <p:nvSpPr>
          <p:cNvPr id="7" name="Content Placeholder 6">
            <a:extLst>
              <a:ext uri="{FF2B5EF4-FFF2-40B4-BE49-F238E27FC236}">
                <a16:creationId xmlns:a16="http://schemas.microsoft.com/office/drawing/2014/main" id="{847D75D8-D9EB-41D8-BA4A-F5EF176D5A89}"/>
              </a:ext>
            </a:extLst>
          </p:cNvPr>
          <p:cNvSpPr>
            <a:spLocks noGrp="1"/>
          </p:cNvSpPr>
          <p:nvPr>
            <p:ph idx="1"/>
          </p:nvPr>
        </p:nvSpPr>
        <p:spPr/>
        <p:txBody>
          <a:bodyPr/>
          <a:lstStyle/>
          <a:p>
            <a:r>
              <a:rPr lang="en-US" sz="2800" i="1" dirty="0"/>
              <a:t>Arterial spin labeling (ASL) </a:t>
            </a:r>
            <a:r>
              <a:rPr lang="en-US" sz="2800" dirty="0"/>
              <a:t>is a non-invasive MRI technique to measure cerebral blood flow (CBF).</a:t>
            </a:r>
          </a:p>
          <a:p>
            <a:endParaRPr lang="en-US" sz="2800" dirty="0"/>
          </a:p>
          <a:p>
            <a:r>
              <a:rPr lang="en-US" sz="2800" dirty="0"/>
              <a:t>The goal of ASL MRI perfusion is to produce a “flow labeled image or tag image” and a “control image” in which the static tissue signals are identical, but the magnetization of the inflowing blood is different. In this technique, arterial blood water is magnetically tagged before it enters the tissue of interest.</a:t>
            </a:r>
          </a:p>
        </p:txBody>
      </p:sp>
      <p:sp>
        <p:nvSpPr>
          <p:cNvPr id="3" name="Date Placeholder 2">
            <a:extLst>
              <a:ext uri="{FF2B5EF4-FFF2-40B4-BE49-F238E27FC236}">
                <a16:creationId xmlns:a16="http://schemas.microsoft.com/office/drawing/2014/main" id="{90F4C79B-8F2E-4CD2-B2B7-715F789EABAA}"/>
              </a:ext>
            </a:extLst>
          </p:cNvPr>
          <p:cNvSpPr>
            <a:spLocks noGrp="1"/>
          </p:cNvSpPr>
          <p:nvPr>
            <p:ph type="dt" sz="half" idx="10"/>
          </p:nvPr>
        </p:nvSpPr>
        <p:spPr/>
        <p:txBody>
          <a:bodyPr/>
          <a:lstStyle/>
          <a:p>
            <a:pPr>
              <a:defRPr/>
            </a:pPr>
            <a:r>
              <a:rPr lang="en-US" altLang="en-US"/>
              <a:t>BME2104 -《生物医学影像技术》</a:t>
            </a:r>
          </a:p>
        </p:txBody>
      </p:sp>
      <p:sp>
        <p:nvSpPr>
          <p:cNvPr id="4" name="Footer Placeholder 3">
            <a:extLst>
              <a:ext uri="{FF2B5EF4-FFF2-40B4-BE49-F238E27FC236}">
                <a16:creationId xmlns:a16="http://schemas.microsoft.com/office/drawing/2014/main" id="{803DA08A-A08A-42E3-8EB9-6BECB4241550}"/>
              </a:ext>
            </a:extLst>
          </p:cNvPr>
          <p:cNvSpPr>
            <a:spLocks noGrp="1"/>
          </p:cNvSpPr>
          <p:nvPr>
            <p:ph type="ftr" sz="quarter" idx="11"/>
          </p:nvPr>
        </p:nvSpPr>
        <p:spPr/>
        <p:txBody>
          <a:bodyPr/>
          <a:lstStyle/>
          <a:p>
            <a:pPr>
              <a:defRPr/>
            </a:pPr>
            <a:r>
              <a:rPr lang="en-US"/>
              <a:t>Lecture 22:  MRI System and Applications</a:t>
            </a:r>
          </a:p>
        </p:txBody>
      </p:sp>
      <p:sp>
        <p:nvSpPr>
          <p:cNvPr id="5" name="Slide Number Placeholder 4">
            <a:extLst>
              <a:ext uri="{FF2B5EF4-FFF2-40B4-BE49-F238E27FC236}">
                <a16:creationId xmlns:a16="http://schemas.microsoft.com/office/drawing/2014/main" id="{4F237D69-8D20-47CD-BD5A-F8502CE1CD22}"/>
              </a:ext>
            </a:extLst>
          </p:cNvPr>
          <p:cNvSpPr>
            <a:spLocks noGrp="1"/>
          </p:cNvSpPr>
          <p:nvPr>
            <p:ph type="sldNum" sz="quarter" idx="12"/>
          </p:nvPr>
        </p:nvSpPr>
        <p:spPr/>
        <p:txBody>
          <a:bodyPr/>
          <a:lstStyle/>
          <a:p>
            <a:pPr>
              <a:defRPr/>
            </a:pPr>
            <a:fld id="{FCFA963F-971F-426B-85FD-6C75B3FF8B44}" type="slidenum">
              <a:rPr lang="en-US" altLang="en-US" smtClean="0"/>
              <a:pPr>
                <a:defRPr/>
              </a:pPr>
              <a:t>26</a:t>
            </a:fld>
            <a:endParaRPr lang="en-US" altLang="en-US"/>
          </a:p>
        </p:txBody>
      </p:sp>
    </p:spTree>
    <p:extLst>
      <p:ext uri="{BB962C8B-B14F-4D97-AF65-F5344CB8AC3E}">
        <p14:creationId xmlns:p14="http://schemas.microsoft.com/office/powerpoint/2010/main" val="1089114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9383" y="403412"/>
            <a:ext cx="8068235" cy="6051176"/>
          </a:xfrm>
          <a:prstGeom prst="rect">
            <a:avLst/>
          </a:prstGeom>
        </p:spPr>
      </p:pic>
      <p:sp>
        <p:nvSpPr>
          <p:cNvPr id="3" name="object 3"/>
          <p:cNvSpPr txBox="1">
            <a:spLocks noGrp="1"/>
          </p:cNvSpPr>
          <p:nvPr>
            <p:ph type="title"/>
          </p:nvPr>
        </p:nvSpPr>
        <p:spPr>
          <a:xfrm>
            <a:off x="4208481" y="720089"/>
            <a:ext cx="2107266" cy="500232"/>
          </a:xfrm>
          <a:prstGeom prst="rect">
            <a:avLst/>
          </a:prstGeom>
        </p:spPr>
        <p:txBody>
          <a:bodyPr vert="horz" wrap="square" lIns="0" tIns="11206" rIns="0" bIns="0" numCol="1" rtlCol="0" anchor="ctr" anchorCtr="0" compatLnSpc="1">
            <a:prstTxWarp prst="textNoShape">
              <a:avLst/>
            </a:prstTxWarp>
            <a:spAutoFit/>
          </a:bodyPr>
          <a:lstStyle/>
          <a:p>
            <a:pPr marL="11206">
              <a:spcBef>
                <a:spcPts val="88"/>
              </a:spcBef>
            </a:pPr>
            <a:r>
              <a:rPr sz="3177" dirty="0">
                <a:solidFill>
                  <a:srgbClr val="FFFF00"/>
                </a:solidFill>
              </a:rPr>
              <a:t>Pulsed</a:t>
            </a:r>
            <a:r>
              <a:rPr sz="3177" spc="-185" dirty="0">
                <a:solidFill>
                  <a:srgbClr val="FFFF00"/>
                </a:solidFill>
              </a:rPr>
              <a:t> </a:t>
            </a:r>
            <a:r>
              <a:rPr sz="3177" spc="-22" dirty="0">
                <a:solidFill>
                  <a:srgbClr val="FFFF00"/>
                </a:solidFill>
              </a:rPr>
              <a:t>ASL</a:t>
            </a:r>
            <a:endParaRPr sz="3177"/>
          </a:p>
        </p:txBody>
      </p:sp>
      <p:grpSp>
        <p:nvGrpSpPr>
          <p:cNvPr id="4" name="object 4"/>
          <p:cNvGrpSpPr/>
          <p:nvPr/>
        </p:nvGrpSpPr>
        <p:grpSpPr>
          <a:xfrm>
            <a:off x="5697519" y="2248347"/>
            <a:ext cx="3042397" cy="368674"/>
            <a:chOff x="5657088" y="2548127"/>
            <a:chExt cx="3448050" cy="417830"/>
          </a:xfrm>
        </p:grpSpPr>
        <p:sp>
          <p:nvSpPr>
            <p:cNvPr id="5" name="object 5"/>
            <p:cNvSpPr/>
            <p:nvPr/>
          </p:nvSpPr>
          <p:spPr>
            <a:xfrm>
              <a:off x="5657088" y="2548127"/>
              <a:ext cx="2560320" cy="400050"/>
            </a:xfrm>
            <a:custGeom>
              <a:avLst/>
              <a:gdLst/>
              <a:ahLst/>
              <a:cxnLst/>
              <a:rect l="l" t="t" r="r" b="b"/>
              <a:pathLst>
                <a:path w="2560320" h="400050">
                  <a:moveTo>
                    <a:pt x="427482" y="369570"/>
                  </a:moveTo>
                  <a:lnTo>
                    <a:pt x="422910" y="367284"/>
                  </a:lnTo>
                  <a:lnTo>
                    <a:pt x="417576" y="366522"/>
                  </a:lnTo>
                  <a:lnTo>
                    <a:pt x="373214" y="354698"/>
                  </a:lnTo>
                  <a:lnTo>
                    <a:pt x="331482" y="305346"/>
                  </a:lnTo>
                  <a:lnTo>
                    <a:pt x="318516" y="261366"/>
                  </a:lnTo>
                  <a:lnTo>
                    <a:pt x="310134" y="227076"/>
                  </a:lnTo>
                  <a:lnTo>
                    <a:pt x="299948" y="185000"/>
                  </a:lnTo>
                  <a:lnTo>
                    <a:pt x="289102" y="136588"/>
                  </a:lnTo>
                  <a:lnTo>
                    <a:pt x="274751" y="87795"/>
                  </a:lnTo>
                  <a:lnTo>
                    <a:pt x="254012" y="44602"/>
                  </a:lnTo>
                  <a:lnTo>
                    <a:pt x="224028" y="12954"/>
                  </a:lnTo>
                  <a:lnTo>
                    <a:pt x="209550" y="3810"/>
                  </a:lnTo>
                  <a:lnTo>
                    <a:pt x="201688" y="17056"/>
                  </a:lnTo>
                  <a:lnTo>
                    <a:pt x="196596" y="9144"/>
                  </a:lnTo>
                  <a:lnTo>
                    <a:pt x="156171" y="50253"/>
                  </a:lnTo>
                  <a:lnTo>
                    <a:pt x="137248" y="93891"/>
                  </a:lnTo>
                  <a:lnTo>
                    <a:pt x="124294" y="142659"/>
                  </a:lnTo>
                  <a:lnTo>
                    <a:pt x="114706" y="190754"/>
                  </a:lnTo>
                  <a:lnTo>
                    <a:pt x="105918" y="232410"/>
                  </a:lnTo>
                  <a:lnTo>
                    <a:pt x="86842" y="307962"/>
                  </a:lnTo>
                  <a:lnTo>
                    <a:pt x="50533" y="359003"/>
                  </a:lnTo>
                  <a:lnTo>
                    <a:pt x="9144" y="371094"/>
                  </a:lnTo>
                  <a:lnTo>
                    <a:pt x="4572" y="372618"/>
                  </a:lnTo>
                  <a:lnTo>
                    <a:pt x="0" y="374904"/>
                  </a:lnTo>
                  <a:lnTo>
                    <a:pt x="12192" y="400050"/>
                  </a:lnTo>
                  <a:lnTo>
                    <a:pt x="12954" y="400050"/>
                  </a:lnTo>
                  <a:lnTo>
                    <a:pt x="16002" y="398526"/>
                  </a:lnTo>
                  <a:lnTo>
                    <a:pt x="64973" y="383832"/>
                  </a:lnTo>
                  <a:lnTo>
                    <a:pt x="94970" y="357784"/>
                  </a:lnTo>
                  <a:lnTo>
                    <a:pt x="112915" y="320687"/>
                  </a:lnTo>
                  <a:lnTo>
                    <a:pt x="130302" y="256032"/>
                  </a:lnTo>
                  <a:lnTo>
                    <a:pt x="143306" y="192493"/>
                  </a:lnTo>
                  <a:lnTo>
                    <a:pt x="155600" y="134289"/>
                  </a:lnTo>
                  <a:lnTo>
                    <a:pt x="173710" y="78663"/>
                  </a:lnTo>
                  <a:lnTo>
                    <a:pt x="200406" y="41148"/>
                  </a:lnTo>
                  <a:lnTo>
                    <a:pt x="205740" y="36576"/>
                  </a:lnTo>
                  <a:lnTo>
                    <a:pt x="207238" y="35636"/>
                  </a:lnTo>
                  <a:lnTo>
                    <a:pt x="208788" y="36576"/>
                  </a:lnTo>
                  <a:lnTo>
                    <a:pt x="238328" y="75387"/>
                  </a:lnTo>
                  <a:lnTo>
                    <a:pt x="257670" y="128841"/>
                  </a:lnTo>
                  <a:lnTo>
                    <a:pt x="281940" y="233172"/>
                  </a:lnTo>
                  <a:lnTo>
                    <a:pt x="286512" y="251460"/>
                  </a:lnTo>
                  <a:lnTo>
                    <a:pt x="305854" y="318274"/>
                  </a:lnTo>
                  <a:lnTo>
                    <a:pt x="326402" y="355053"/>
                  </a:lnTo>
                  <a:lnTo>
                    <a:pt x="359206" y="379857"/>
                  </a:lnTo>
                  <a:lnTo>
                    <a:pt x="414528" y="394716"/>
                  </a:lnTo>
                  <a:lnTo>
                    <a:pt x="416052" y="395478"/>
                  </a:lnTo>
                  <a:lnTo>
                    <a:pt x="427482" y="369570"/>
                  </a:lnTo>
                  <a:close/>
                </a:path>
                <a:path w="2560320" h="400050">
                  <a:moveTo>
                    <a:pt x="2560320" y="364998"/>
                  </a:moveTo>
                  <a:lnTo>
                    <a:pt x="1304163" y="364998"/>
                  </a:lnTo>
                  <a:lnTo>
                    <a:pt x="1303020" y="364236"/>
                  </a:lnTo>
                  <a:lnTo>
                    <a:pt x="1302258" y="364236"/>
                  </a:lnTo>
                  <a:lnTo>
                    <a:pt x="1301496" y="363474"/>
                  </a:lnTo>
                  <a:lnTo>
                    <a:pt x="1300734" y="363474"/>
                  </a:lnTo>
                  <a:lnTo>
                    <a:pt x="1296924" y="361950"/>
                  </a:lnTo>
                  <a:lnTo>
                    <a:pt x="1259281" y="347535"/>
                  </a:lnTo>
                  <a:lnTo>
                    <a:pt x="1231188" y="291693"/>
                  </a:lnTo>
                  <a:lnTo>
                    <a:pt x="1210449" y="183083"/>
                  </a:lnTo>
                  <a:lnTo>
                    <a:pt x="1202537" y="135699"/>
                  </a:lnTo>
                  <a:lnTo>
                    <a:pt x="1191742" y="86995"/>
                  </a:lnTo>
                  <a:lnTo>
                    <a:pt x="1175918" y="42862"/>
                  </a:lnTo>
                  <a:lnTo>
                    <a:pt x="1152906" y="9144"/>
                  </a:lnTo>
                  <a:lnTo>
                    <a:pt x="1146810" y="4572"/>
                  </a:lnTo>
                  <a:lnTo>
                    <a:pt x="1141476" y="0"/>
                  </a:lnTo>
                  <a:lnTo>
                    <a:pt x="1132255" y="12026"/>
                  </a:lnTo>
                  <a:lnTo>
                    <a:pt x="1125474" y="3810"/>
                  </a:lnTo>
                  <a:lnTo>
                    <a:pt x="1120902" y="7620"/>
                  </a:lnTo>
                  <a:lnTo>
                    <a:pt x="1094232" y="46431"/>
                  </a:lnTo>
                  <a:lnTo>
                    <a:pt x="1079792" y="90855"/>
                  </a:lnTo>
                  <a:lnTo>
                    <a:pt x="1070051" y="139890"/>
                  </a:lnTo>
                  <a:lnTo>
                    <a:pt x="1062888" y="187159"/>
                  </a:lnTo>
                  <a:lnTo>
                    <a:pt x="1056132" y="226314"/>
                  </a:lnTo>
                  <a:lnTo>
                    <a:pt x="1044371" y="292658"/>
                  </a:lnTo>
                  <a:lnTo>
                    <a:pt x="1018616" y="350583"/>
                  </a:lnTo>
                  <a:lnTo>
                    <a:pt x="980694" y="366522"/>
                  </a:lnTo>
                  <a:lnTo>
                    <a:pt x="979932" y="366522"/>
                  </a:lnTo>
                  <a:lnTo>
                    <a:pt x="978408" y="368046"/>
                  </a:lnTo>
                  <a:lnTo>
                    <a:pt x="976122" y="368808"/>
                  </a:lnTo>
                  <a:lnTo>
                    <a:pt x="991362" y="393192"/>
                  </a:lnTo>
                  <a:lnTo>
                    <a:pt x="993648" y="392049"/>
                  </a:lnTo>
                  <a:lnTo>
                    <a:pt x="995934" y="390906"/>
                  </a:lnTo>
                  <a:lnTo>
                    <a:pt x="1037971" y="371970"/>
                  </a:lnTo>
                  <a:lnTo>
                    <a:pt x="1061275" y="336842"/>
                  </a:lnTo>
                  <a:lnTo>
                    <a:pt x="1073429" y="293141"/>
                  </a:lnTo>
                  <a:lnTo>
                    <a:pt x="1082040" y="248412"/>
                  </a:lnTo>
                  <a:lnTo>
                    <a:pt x="1084326" y="230886"/>
                  </a:lnTo>
                  <a:lnTo>
                    <a:pt x="1087374" y="213360"/>
                  </a:lnTo>
                  <a:lnTo>
                    <a:pt x="1102652" y="120281"/>
                  </a:lnTo>
                  <a:lnTo>
                    <a:pt x="1115618" y="70269"/>
                  </a:lnTo>
                  <a:lnTo>
                    <a:pt x="1135303" y="33655"/>
                  </a:lnTo>
                  <a:lnTo>
                    <a:pt x="1154988" y="66268"/>
                  </a:lnTo>
                  <a:lnTo>
                    <a:pt x="1169454" y="116954"/>
                  </a:lnTo>
                  <a:lnTo>
                    <a:pt x="1179258" y="169557"/>
                  </a:lnTo>
                  <a:lnTo>
                    <a:pt x="1195578" y="262890"/>
                  </a:lnTo>
                  <a:lnTo>
                    <a:pt x="1203960" y="300812"/>
                  </a:lnTo>
                  <a:lnTo>
                    <a:pt x="1216152" y="337566"/>
                  </a:lnTo>
                  <a:lnTo>
                    <a:pt x="1246784" y="373773"/>
                  </a:lnTo>
                  <a:lnTo>
                    <a:pt x="1281684" y="387096"/>
                  </a:lnTo>
                  <a:lnTo>
                    <a:pt x="1285494" y="388620"/>
                  </a:lnTo>
                  <a:lnTo>
                    <a:pt x="1288542" y="389382"/>
                  </a:lnTo>
                  <a:lnTo>
                    <a:pt x="1290066" y="390398"/>
                  </a:lnTo>
                  <a:lnTo>
                    <a:pt x="1290828" y="390906"/>
                  </a:lnTo>
                  <a:lnTo>
                    <a:pt x="1296162" y="381647"/>
                  </a:lnTo>
                  <a:lnTo>
                    <a:pt x="1296162" y="393954"/>
                  </a:lnTo>
                  <a:lnTo>
                    <a:pt x="2560320" y="393954"/>
                  </a:lnTo>
                  <a:lnTo>
                    <a:pt x="2560320" y="364998"/>
                  </a:lnTo>
                  <a:close/>
                </a:path>
              </a:pathLst>
            </a:custGeom>
            <a:solidFill>
              <a:srgbClr val="FFFFFF"/>
            </a:solidFill>
          </p:spPr>
          <p:txBody>
            <a:bodyPr wrap="square" lIns="0" tIns="0" rIns="0" bIns="0" rtlCol="0"/>
            <a:lstStyle/>
            <a:p>
              <a:endParaRPr sz="1412"/>
            </a:p>
          </p:txBody>
        </p:sp>
        <p:sp>
          <p:nvSpPr>
            <p:cNvPr id="6" name="object 6"/>
            <p:cNvSpPr/>
            <p:nvPr/>
          </p:nvSpPr>
          <p:spPr>
            <a:xfrm>
              <a:off x="8063483" y="2561081"/>
              <a:ext cx="1042035" cy="405130"/>
            </a:xfrm>
            <a:custGeom>
              <a:avLst/>
              <a:gdLst/>
              <a:ahLst/>
              <a:cxnLst/>
              <a:rect l="l" t="t" r="r" b="b"/>
              <a:pathLst>
                <a:path w="1042034" h="405130">
                  <a:moveTo>
                    <a:pt x="1041653" y="404621"/>
                  </a:moveTo>
                  <a:lnTo>
                    <a:pt x="1041653" y="0"/>
                  </a:lnTo>
                  <a:lnTo>
                    <a:pt x="0" y="0"/>
                  </a:lnTo>
                  <a:lnTo>
                    <a:pt x="0" y="404622"/>
                  </a:lnTo>
                  <a:lnTo>
                    <a:pt x="19050" y="404622"/>
                  </a:lnTo>
                  <a:lnTo>
                    <a:pt x="19050" y="38100"/>
                  </a:lnTo>
                  <a:lnTo>
                    <a:pt x="38100" y="19050"/>
                  </a:lnTo>
                  <a:lnTo>
                    <a:pt x="38100" y="38100"/>
                  </a:lnTo>
                  <a:lnTo>
                    <a:pt x="1003554" y="38099"/>
                  </a:lnTo>
                  <a:lnTo>
                    <a:pt x="1003554" y="19049"/>
                  </a:lnTo>
                  <a:lnTo>
                    <a:pt x="1022604" y="38099"/>
                  </a:lnTo>
                  <a:lnTo>
                    <a:pt x="1022604" y="404621"/>
                  </a:lnTo>
                  <a:lnTo>
                    <a:pt x="1041653" y="404621"/>
                  </a:lnTo>
                  <a:close/>
                </a:path>
                <a:path w="1042034" h="405130">
                  <a:moveTo>
                    <a:pt x="38100" y="38100"/>
                  </a:moveTo>
                  <a:lnTo>
                    <a:pt x="38100" y="19050"/>
                  </a:lnTo>
                  <a:lnTo>
                    <a:pt x="19050" y="38100"/>
                  </a:lnTo>
                  <a:lnTo>
                    <a:pt x="38100" y="38100"/>
                  </a:lnTo>
                  <a:close/>
                </a:path>
                <a:path w="1042034" h="405130">
                  <a:moveTo>
                    <a:pt x="38100" y="366522"/>
                  </a:moveTo>
                  <a:lnTo>
                    <a:pt x="38100" y="38100"/>
                  </a:lnTo>
                  <a:lnTo>
                    <a:pt x="19050" y="38100"/>
                  </a:lnTo>
                  <a:lnTo>
                    <a:pt x="19050" y="366522"/>
                  </a:lnTo>
                  <a:lnTo>
                    <a:pt x="38100" y="366522"/>
                  </a:lnTo>
                  <a:close/>
                </a:path>
                <a:path w="1042034" h="405130">
                  <a:moveTo>
                    <a:pt x="1022604" y="366521"/>
                  </a:moveTo>
                  <a:lnTo>
                    <a:pt x="19050" y="366522"/>
                  </a:lnTo>
                  <a:lnTo>
                    <a:pt x="38100" y="385572"/>
                  </a:lnTo>
                  <a:lnTo>
                    <a:pt x="38100" y="404622"/>
                  </a:lnTo>
                  <a:lnTo>
                    <a:pt x="1003554" y="404621"/>
                  </a:lnTo>
                  <a:lnTo>
                    <a:pt x="1003554" y="385571"/>
                  </a:lnTo>
                  <a:lnTo>
                    <a:pt x="1022604" y="366521"/>
                  </a:lnTo>
                  <a:close/>
                </a:path>
                <a:path w="1042034" h="405130">
                  <a:moveTo>
                    <a:pt x="38100" y="404622"/>
                  </a:moveTo>
                  <a:lnTo>
                    <a:pt x="38100" y="385572"/>
                  </a:lnTo>
                  <a:lnTo>
                    <a:pt x="19050" y="366522"/>
                  </a:lnTo>
                  <a:lnTo>
                    <a:pt x="19050" y="404622"/>
                  </a:lnTo>
                  <a:lnTo>
                    <a:pt x="38100" y="404622"/>
                  </a:lnTo>
                  <a:close/>
                </a:path>
                <a:path w="1042034" h="405130">
                  <a:moveTo>
                    <a:pt x="1022604" y="38099"/>
                  </a:moveTo>
                  <a:lnTo>
                    <a:pt x="1003554" y="19049"/>
                  </a:lnTo>
                  <a:lnTo>
                    <a:pt x="1003554" y="38099"/>
                  </a:lnTo>
                  <a:lnTo>
                    <a:pt x="1022604" y="38099"/>
                  </a:lnTo>
                  <a:close/>
                </a:path>
                <a:path w="1042034" h="405130">
                  <a:moveTo>
                    <a:pt x="1022604" y="366521"/>
                  </a:moveTo>
                  <a:lnTo>
                    <a:pt x="1022604" y="38099"/>
                  </a:lnTo>
                  <a:lnTo>
                    <a:pt x="1003554" y="38099"/>
                  </a:lnTo>
                  <a:lnTo>
                    <a:pt x="1003554" y="366521"/>
                  </a:lnTo>
                  <a:lnTo>
                    <a:pt x="1022604" y="366521"/>
                  </a:lnTo>
                  <a:close/>
                </a:path>
                <a:path w="1042034" h="405130">
                  <a:moveTo>
                    <a:pt x="1022604" y="404621"/>
                  </a:moveTo>
                  <a:lnTo>
                    <a:pt x="1022604" y="366521"/>
                  </a:lnTo>
                  <a:lnTo>
                    <a:pt x="1003554" y="385571"/>
                  </a:lnTo>
                  <a:lnTo>
                    <a:pt x="1003554" y="404621"/>
                  </a:lnTo>
                  <a:lnTo>
                    <a:pt x="1022604" y="404621"/>
                  </a:lnTo>
                  <a:close/>
                </a:path>
              </a:pathLst>
            </a:custGeom>
            <a:solidFill>
              <a:srgbClr val="EFF40E"/>
            </a:solidFill>
          </p:spPr>
          <p:txBody>
            <a:bodyPr wrap="square" lIns="0" tIns="0" rIns="0" bIns="0" rtlCol="0"/>
            <a:lstStyle/>
            <a:p>
              <a:endParaRPr sz="1412"/>
            </a:p>
          </p:txBody>
        </p:sp>
      </p:grpSp>
      <p:sp>
        <p:nvSpPr>
          <p:cNvPr id="7" name="object 7"/>
          <p:cNvSpPr txBox="1"/>
          <p:nvPr/>
        </p:nvSpPr>
        <p:spPr>
          <a:xfrm>
            <a:off x="7837618" y="2276587"/>
            <a:ext cx="885825" cy="278309"/>
          </a:xfrm>
          <a:prstGeom prst="rect">
            <a:avLst/>
          </a:prstGeom>
          <a:solidFill>
            <a:srgbClr val="FFFFFF"/>
          </a:solidFill>
        </p:spPr>
        <p:txBody>
          <a:bodyPr vert="horz" wrap="square" lIns="0" tIns="33618" rIns="0" bIns="0" rtlCol="0">
            <a:spAutoFit/>
          </a:bodyPr>
          <a:lstStyle/>
          <a:p>
            <a:pPr marL="79566">
              <a:spcBef>
                <a:spcPts val="265"/>
              </a:spcBef>
            </a:pPr>
            <a:r>
              <a:rPr sz="1588" spc="-9" dirty="0">
                <a:solidFill>
                  <a:srgbClr val="070189"/>
                </a:solidFill>
                <a:latin typeface="Arial"/>
                <a:cs typeface="Arial"/>
              </a:rPr>
              <a:t>Imaging</a:t>
            </a:r>
            <a:endParaRPr sz="1588">
              <a:latin typeface="Arial"/>
              <a:cs typeface="Arial"/>
            </a:endParaRPr>
          </a:p>
        </p:txBody>
      </p:sp>
      <p:sp>
        <p:nvSpPr>
          <p:cNvPr id="8" name="object 8"/>
          <p:cNvSpPr txBox="1"/>
          <p:nvPr/>
        </p:nvSpPr>
        <p:spPr>
          <a:xfrm>
            <a:off x="7665711" y="2750149"/>
            <a:ext cx="248771" cy="200802"/>
          </a:xfrm>
          <a:prstGeom prst="rect">
            <a:avLst/>
          </a:prstGeom>
        </p:spPr>
        <p:txBody>
          <a:bodyPr vert="horz" wrap="square" lIns="0" tIns="10646" rIns="0" bIns="0" rtlCol="0">
            <a:spAutoFit/>
          </a:bodyPr>
          <a:lstStyle/>
          <a:p>
            <a:pPr marL="11206">
              <a:spcBef>
                <a:spcPts val="84"/>
              </a:spcBef>
            </a:pPr>
            <a:r>
              <a:rPr sz="1235" spc="-22" dirty="0">
                <a:solidFill>
                  <a:srgbClr val="FFFFFF"/>
                </a:solidFill>
                <a:latin typeface="Arial"/>
                <a:cs typeface="Arial"/>
              </a:rPr>
              <a:t>TI2</a:t>
            </a:r>
            <a:endParaRPr sz="1235">
              <a:latin typeface="Arial"/>
              <a:cs typeface="Arial"/>
            </a:endParaRPr>
          </a:p>
        </p:txBody>
      </p:sp>
      <p:sp>
        <p:nvSpPr>
          <p:cNvPr id="9" name="object 9"/>
          <p:cNvSpPr txBox="1"/>
          <p:nvPr/>
        </p:nvSpPr>
        <p:spPr>
          <a:xfrm>
            <a:off x="5126234" y="2358838"/>
            <a:ext cx="1460687" cy="585447"/>
          </a:xfrm>
          <a:prstGeom prst="rect">
            <a:avLst/>
          </a:prstGeom>
        </p:spPr>
        <p:txBody>
          <a:bodyPr vert="horz" wrap="square" lIns="0" tIns="11206" rIns="0" bIns="0" rtlCol="0">
            <a:spAutoFit/>
          </a:bodyPr>
          <a:lstStyle/>
          <a:p>
            <a:pPr marL="52670">
              <a:spcBef>
                <a:spcPts val="88"/>
              </a:spcBef>
              <a:tabLst>
                <a:tab pos="936301" algn="l"/>
                <a:tab pos="1448998" algn="l"/>
              </a:tabLst>
            </a:pPr>
            <a:r>
              <a:rPr sz="1412" spc="-22" dirty="0">
                <a:solidFill>
                  <a:srgbClr val="FFFFFF"/>
                </a:solidFill>
                <a:latin typeface="Arial Black"/>
                <a:cs typeface="Arial Black"/>
              </a:rPr>
              <a:t>RF</a:t>
            </a:r>
            <a:r>
              <a:rPr sz="1412" dirty="0">
                <a:solidFill>
                  <a:srgbClr val="FFFFFF"/>
                </a:solidFill>
                <a:latin typeface="Arial Black"/>
                <a:cs typeface="Arial Black"/>
              </a:rPr>
              <a:t>	</a:t>
            </a:r>
            <a:r>
              <a:rPr sz="1412" u="heavy" dirty="0">
                <a:solidFill>
                  <a:srgbClr val="FFFFFF"/>
                </a:solidFill>
                <a:uFill>
                  <a:solidFill>
                    <a:srgbClr val="FFFFFF"/>
                  </a:solidFill>
                </a:uFill>
                <a:latin typeface="Arial Black"/>
                <a:cs typeface="Arial Black"/>
              </a:rPr>
              <a:t>	</a:t>
            </a:r>
            <a:endParaRPr sz="1412">
              <a:latin typeface="Arial Black"/>
              <a:cs typeface="Arial Black"/>
            </a:endParaRPr>
          </a:p>
          <a:p>
            <a:pPr marL="11206">
              <a:spcBef>
                <a:spcPts val="1275"/>
              </a:spcBef>
              <a:tabLst>
                <a:tab pos="709370" algn="l"/>
              </a:tabLst>
            </a:pPr>
            <a:r>
              <a:rPr sz="1853" spc="-26" baseline="1984" dirty="0">
                <a:solidFill>
                  <a:srgbClr val="FFFFFF"/>
                </a:solidFill>
                <a:latin typeface="Arial"/>
                <a:cs typeface="Arial"/>
              </a:rPr>
              <a:t>Time</a:t>
            </a:r>
            <a:r>
              <a:rPr sz="1853" baseline="1984" dirty="0">
                <a:solidFill>
                  <a:srgbClr val="FFFFFF"/>
                </a:solidFill>
                <a:latin typeface="Arial"/>
                <a:cs typeface="Arial"/>
              </a:rPr>
              <a:t>	</a:t>
            </a:r>
            <a:r>
              <a:rPr sz="1235" spc="-44" dirty="0">
                <a:solidFill>
                  <a:srgbClr val="FFFFFF"/>
                </a:solidFill>
                <a:latin typeface="Arial"/>
                <a:cs typeface="Arial"/>
              </a:rPr>
              <a:t>0</a:t>
            </a:r>
            <a:endParaRPr sz="1235">
              <a:latin typeface="Arial"/>
              <a:cs typeface="Arial"/>
            </a:endParaRPr>
          </a:p>
        </p:txBody>
      </p:sp>
      <p:grpSp>
        <p:nvGrpSpPr>
          <p:cNvPr id="10" name="object 10"/>
          <p:cNvGrpSpPr/>
          <p:nvPr/>
        </p:nvGrpSpPr>
        <p:grpSpPr>
          <a:xfrm>
            <a:off x="1378324" y="2487706"/>
            <a:ext cx="6615393" cy="3366246"/>
            <a:chOff x="762000" y="2819400"/>
            <a:chExt cx="7497445" cy="3815079"/>
          </a:xfrm>
        </p:grpSpPr>
        <p:sp>
          <p:nvSpPr>
            <p:cNvPr id="11" name="object 11"/>
            <p:cNvSpPr/>
            <p:nvPr/>
          </p:nvSpPr>
          <p:spPr>
            <a:xfrm>
              <a:off x="5810250" y="2895599"/>
              <a:ext cx="1028700" cy="704850"/>
            </a:xfrm>
            <a:custGeom>
              <a:avLst/>
              <a:gdLst/>
              <a:ahLst/>
              <a:cxnLst/>
              <a:rect l="l" t="t" r="r" b="b"/>
              <a:pathLst>
                <a:path w="1028700" h="704850">
                  <a:moveTo>
                    <a:pt x="114300" y="114300"/>
                  </a:moveTo>
                  <a:lnTo>
                    <a:pt x="57150" y="0"/>
                  </a:lnTo>
                  <a:lnTo>
                    <a:pt x="0" y="114300"/>
                  </a:lnTo>
                  <a:lnTo>
                    <a:pt x="38100" y="114300"/>
                  </a:lnTo>
                  <a:lnTo>
                    <a:pt x="38100" y="704850"/>
                  </a:lnTo>
                  <a:lnTo>
                    <a:pt x="76200" y="704850"/>
                  </a:lnTo>
                  <a:lnTo>
                    <a:pt x="76200" y="114300"/>
                  </a:lnTo>
                  <a:lnTo>
                    <a:pt x="114300" y="114300"/>
                  </a:lnTo>
                  <a:close/>
                </a:path>
                <a:path w="1028700" h="704850">
                  <a:moveTo>
                    <a:pt x="1028700" y="114300"/>
                  </a:moveTo>
                  <a:lnTo>
                    <a:pt x="971550" y="0"/>
                  </a:lnTo>
                  <a:lnTo>
                    <a:pt x="914400" y="114300"/>
                  </a:lnTo>
                  <a:lnTo>
                    <a:pt x="952500" y="114300"/>
                  </a:lnTo>
                  <a:lnTo>
                    <a:pt x="952500" y="704850"/>
                  </a:lnTo>
                  <a:lnTo>
                    <a:pt x="990600" y="704850"/>
                  </a:lnTo>
                  <a:lnTo>
                    <a:pt x="990600" y="114300"/>
                  </a:lnTo>
                  <a:lnTo>
                    <a:pt x="1028700" y="114300"/>
                  </a:lnTo>
                  <a:close/>
                </a:path>
              </a:pathLst>
            </a:custGeom>
            <a:solidFill>
              <a:srgbClr val="EFF40E"/>
            </a:solidFill>
          </p:spPr>
          <p:txBody>
            <a:bodyPr wrap="square" lIns="0" tIns="0" rIns="0" bIns="0" rtlCol="0"/>
            <a:lstStyle/>
            <a:p>
              <a:endParaRPr sz="1412"/>
            </a:p>
          </p:txBody>
        </p:sp>
        <p:sp>
          <p:nvSpPr>
            <p:cNvPr id="12" name="object 12"/>
            <p:cNvSpPr/>
            <p:nvPr/>
          </p:nvSpPr>
          <p:spPr>
            <a:xfrm>
              <a:off x="7051547" y="4177283"/>
              <a:ext cx="568960" cy="274320"/>
            </a:xfrm>
            <a:custGeom>
              <a:avLst/>
              <a:gdLst/>
              <a:ahLst/>
              <a:cxnLst/>
              <a:rect l="l" t="t" r="r" b="b"/>
              <a:pathLst>
                <a:path w="568959" h="274320">
                  <a:moveTo>
                    <a:pt x="568451" y="274320"/>
                  </a:moveTo>
                  <a:lnTo>
                    <a:pt x="568451" y="0"/>
                  </a:lnTo>
                  <a:lnTo>
                    <a:pt x="0" y="0"/>
                  </a:lnTo>
                  <a:lnTo>
                    <a:pt x="0" y="274320"/>
                  </a:lnTo>
                  <a:lnTo>
                    <a:pt x="568451" y="274320"/>
                  </a:lnTo>
                  <a:close/>
                </a:path>
              </a:pathLst>
            </a:custGeom>
            <a:solidFill>
              <a:srgbClr val="FFFF00"/>
            </a:solidFill>
          </p:spPr>
          <p:txBody>
            <a:bodyPr wrap="square" lIns="0" tIns="0" rIns="0" bIns="0" rtlCol="0"/>
            <a:lstStyle/>
            <a:p>
              <a:endParaRPr sz="1412"/>
            </a:p>
          </p:txBody>
        </p:sp>
        <p:sp>
          <p:nvSpPr>
            <p:cNvPr id="13" name="object 13"/>
            <p:cNvSpPr/>
            <p:nvPr/>
          </p:nvSpPr>
          <p:spPr>
            <a:xfrm>
              <a:off x="7045452" y="4170425"/>
              <a:ext cx="581660" cy="287655"/>
            </a:xfrm>
            <a:custGeom>
              <a:avLst/>
              <a:gdLst/>
              <a:ahLst/>
              <a:cxnLst/>
              <a:rect l="l" t="t" r="r" b="b"/>
              <a:pathLst>
                <a:path w="581659" h="287654">
                  <a:moveTo>
                    <a:pt x="581405" y="287274"/>
                  </a:moveTo>
                  <a:lnTo>
                    <a:pt x="581405" y="0"/>
                  </a:lnTo>
                  <a:lnTo>
                    <a:pt x="0" y="0"/>
                  </a:lnTo>
                  <a:lnTo>
                    <a:pt x="0" y="287274"/>
                  </a:lnTo>
                  <a:lnTo>
                    <a:pt x="6096" y="287274"/>
                  </a:lnTo>
                  <a:lnTo>
                    <a:pt x="6096" y="12953"/>
                  </a:lnTo>
                  <a:lnTo>
                    <a:pt x="12953" y="6858"/>
                  </a:lnTo>
                  <a:lnTo>
                    <a:pt x="12953" y="12953"/>
                  </a:lnTo>
                  <a:lnTo>
                    <a:pt x="568451" y="12953"/>
                  </a:lnTo>
                  <a:lnTo>
                    <a:pt x="568451" y="6858"/>
                  </a:lnTo>
                  <a:lnTo>
                    <a:pt x="574548" y="12953"/>
                  </a:lnTo>
                  <a:lnTo>
                    <a:pt x="574548" y="287274"/>
                  </a:lnTo>
                  <a:lnTo>
                    <a:pt x="581405" y="287274"/>
                  </a:lnTo>
                  <a:close/>
                </a:path>
                <a:path w="581659" h="287654">
                  <a:moveTo>
                    <a:pt x="12953" y="12953"/>
                  </a:moveTo>
                  <a:lnTo>
                    <a:pt x="12953" y="6858"/>
                  </a:lnTo>
                  <a:lnTo>
                    <a:pt x="6096" y="12953"/>
                  </a:lnTo>
                  <a:lnTo>
                    <a:pt x="12953" y="12953"/>
                  </a:lnTo>
                  <a:close/>
                </a:path>
                <a:path w="581659" h="287654">
                  <a:moveTo>
                    <a:pt x="12953" y="274320"/>
                  </a:moveTo>
                  <a:lnTo>
                    <a:pt x="12953" y="12953"/>
                  </a:lnTo>
                  <a:lnTo>
                    <a:pt x="6096" y="12953"/>
                  </a:lnTo>
                  <a:lnTo>
                    <a:pt x="6096" y="274320"/>
                  </a:lnTo>
                  <a:lnTo>
                    <a:pt x="12953" y="274320"/>
                  </a:lnTo>
                  <a:close/>
                </a:path>
                <a:path w="581659" h="287654">
                  <a:moveTo>
                    <a:pt x="574548" y="274320"/>
                  </a:moveTo>
                  <a:lnTo>
                    <a:pt x="6096" y="274320"/>
                  </a:lnTo>
                  <a:lnTo>
                    <a:pt x="12953" y="281177"/>
                  </a:lnTo>
                  <a:lnTo>
                    <a:pt x="12953" y="287274"/>
                  </a:lnTo>
                  <a:lnTo>
                    <a:pt x="568451" y="287274"/>
                  </a:lnTo>
                  <a:lnTo>
                    <a:pt x="568451" y="281177"/>
                  </a:lnTo>
                  <a:lnTo>
                    <a:pt x="574548" y="274320"/>
                  </a:lnTo>
                  <a:close/>
                </a:path>
                <a:path w="581659" h="287654">
                  <a:moveTo>
                    <a:pt x="12953" y="287274"/>
                  </a:moveTo>
                  <a:lnTo>
                    <a:pt x="12953" y="281177"/>
                  </a:lnTo>
                  <a:lnTo>
                    <a:pt x="6096" y="274320"/>
                  </a:lnTo>
                  <a:lnTo>
                    <a:pt x="6096" y="287274"/>
                  </a:lnTo>
                  <a:lnTo>
                    <a:pt x="12953" y="287274"/>
                  </a:lnTo>
                  <a:close/>
                </a:path>
                <a:path w="581659" h="287654">
                  <a:moveTo>
                    <a:pt x="574548" y="12953"/>
                  </a:moveTo>
                  <a:lnTo>
                    <a:pt x="568451" y="6858"/>
                  </a:lnTo>
                  <a:lnTo>
                    <a:pt x="568451" y="12953"/>
                  </a:lnTo>
                  <a:lnTo>
                    <a:pt x="574548" y="12953"/>
                  </a:lnTo>
                  <a:close/>
                </a:path>
                <a:path w="581659" h="287654">
                  <a:moveTo>
                    <a:pt x="574548" y="274320"/>
                  </a:moveTo>
                  <a:lnTo>
                    <a:pt x="574548" y="12953"/>
                  </a:lnTo>
                  <a:lnTo>
                    <a:pt x="568451" y="12953"/>
                  </a:lnTo>
                  <a:lnTo>
                    <a:pt x="568451" y="274320"/>
                  </a:lnTo>
                  <a:lnTo>
                    <a:pt x="574548" y="274320"/>
                  </a:lnTo>
                  <a:close/>
                </a:path>
                <a:path w="581659" h="287654">
                  <a:moveTo>
                    <a:pt x="574548" y="287274"/>
                  </a:moveTo>
                  <a:lnTo>
                    <a:pt x="574548" y="274320"/>
                  </a:lnTo>
                  <a:lnTo>
                    <a:pt x="568451" y="281177"/>
                  </a:lnTo>
                  <a:lnTo>
                    <a:pt x="568451" y="287274"/>
                  </a:lnTo>
                  <a:lnTo>
                    <a:pt x="574548" y="287274"/>
                  </a:lnTo>
                  <a:close/>
                </a:path>
              </a:pathLst>
            </a:custGeom>
            <a:solidFill>
              <a:srgbClr val="CCFFCC"/>
            </a:solidFill>
          </p:spPr>
          <p:txBody>
            <a:bodyPr wrap="square" lIns="0" tIns="0" rIns="0" bIns="0" rtlCol="0"/>
            <a:lstStyle/>
            <a:p>
              <a:endParaRPr sz="1412"/>
            </a:p>
          </p:txBody>
        </p:sp>
        <p:sp>
          <p:nvSpPr>
            <p:cNvPr id="14" name="object 14"/>
            <p:cNvSpPr/>
            <p:nvPr/>
          </p:nvSpPr>
          <p:spPr>
            <a:xfrm>
              <a:off x="7034784" y="4234433"/>
              <a:ext cx="592455" cy="457200"/>
            </a:xfrm>
            <a:custGeom>
              <a:avLst/>
              <a:gdLst/>
              <a:ahLst/>
              <a:cxnLst/>
              <a:rect l="l" t="t" r="r" b="b"/>
              <a:pathLst>
                <a:path w="592454" h="457200">
                  <a:moveTo>
                    <a:pt x="30480" y="223266"/>
                  </a:moveTo>
                  <a:lnTo>
                    <a:pt x="28194" y="108966"/>
                  </a:lnTo>
                  <a:lnTo>
                    <a:pt x="0" y="109728"/>
                  </a:lnTo>
                  <a:lnTo>
                    <a:pt x="1524" y="224028"/>
                  </a:lnTo>
                  <a:lnTo>
                    <a:pt x="30480" y="223266"/>
                  </a:lnTo>
                  <a:close/>
                </a:path>
                <a:path w="592454" h="457200">
                  <a:moveTo>
                    <a:pt x="33528" y="423672"/>
                  </a:moveTo>
                  <a:lnTo>
                    <a:pt x="32004" y="309372"/>
                  </a:lnTo>
                  <a:lnTo>
                    <a:pt x="3048" y="309372"/>
                  </a:lnTo>
                  <a:lnTo>
                    <a:pt x="5334" y="423672"/>
                  </a:lnTo>
                  <a:lnTo>
                    <a:pt x="33528" y="423672"/>
                  </a:lnTo>
                  <a:close/>
                </a:path>
                <a:path w="592454" h="457200">
                  <a:moveTo>
                    <a:pt x="592074" y="342900"/>
                  </a:moveTo>
                  <a:lnTo>
                    <a:pt x="563118" y="342900"/>
                  </a:lnTo>
                  <a:lnTo>
                    <a:pt x="563118" y="457200"/>
                  </a:lnTo>
                  <a:lnTo>
                    <a:pt x="592074" y="457200"/>
                  </a:lnTo>
                  <a:lnTo>
                    <a:pt x="592074" y="342900"/>
                  </a:lnTo>
                  <a:close/>
                </a:path>
                <a:path w="592454" h="457200">
                  <a:moveTo>
                    <a:pt x="592074" y="142494"/>
                  </a:moveTo>
                  <a:lnTo>
                    <a:pt x="563118" y="142494"/>
                  </a:lnTo>
                  <a:lnTo>
                    <a:pt x="563118" y="256794"/>
                  </a:lnTo>
                  <a:lnTo>
                    <a:pt x="592074" y="256794"/>
                  </a:lnTo>
                  <a:lnTo>
                    <a:pt x="592074" y="142494"/>
                  </a:lnTo>
                  <a:close/>
                </a:path>
                <a:path w="592454" h="457200">
                  <a:moveTo>
                    <a:pt x="592074" y="0"/>
                  </a:moveTo>
                  <a:lnTo>
                    <a:pt x="563118" y="0"/>
                  </a:lnTo>
                  <a:lnTo>
                    <a:pt x="563118" y="57150"/>
                  </a:lnTo>
                  <a:lnTo>
                    <a:pt x="592074" y="57150"/>
                  </a:lnTo>
                  <a:lnTo>
                    <a:pt x="592074" y="0"/>
                  </a:lnTo>
                  <a:close/>
                </a:path>
              </a:pathLst>
            </a:custGeom>
            <a:solidFill>
              <a:srgbClr val="EFF40E"/>
            </a:solidFill>
          </p:spPr>
          <p:txBody>
            <a:bodyPr wrap="square" lIns="0" tIns="0" rIns="0" bIns="0" rtlCol="0"/>
            <a:lstStyle/>
            <a:p>
              <a:endParaRPr sz="1412"/>
            </a:p>
          </p:txBody>
        </p:sp>
        <p:pic>
          <p:nvPicPr>
            <p:cNvPr id="15" name="object 15"/>
            <p:cNvPicPr/>
            <p:nvPr/>
          </p:nvPicPr>
          <p:blipFill>
            <a:blip r:embed="rId3" cstate="print"/>
            <a:stretch>
              <a:fillRect/>
            </a:stretch>
          </p:blipFill>
          <p:spPr>
            <a:xfrm>
              <a:off x="5785103" y="6242303"/>
              <a:ext cx="2474214" cy="391668"/>
            </a:xfrm>
            <a:prstGeom prst="rect">
              <a:avLst/>
            </a:prstGeom>
          </p:spPr>
        </p:pic>
        <p:pic>
          <p:nvPicPr>
            <p:cNvPr id="16" name="object 16"/>
            <p:cNvPicPr/>
            <p:nvPr/>
          </p:nvPicPr>
          <p:blipFill>
            <a:blip r:embed="rId4" cstate="print"/>
            <a:stretch>
              <a:fillRect/>
            </a:stretch>
          </p:blipFill>
          <p:spPr>
            <a:xfrm>
              <a:off x="762000" y="2819400"/>
              <a:ext cx="4040885" cy="3581400"/>
            </a:xfrm>
            <a:prstGeom prst="rect">
              <a:avLst/>
            </a:prstGeom>
          </p:spPr>
        </p:pic>
        <p:sp>
          <p:nvSpPr>
            <p:cNvPr id="17" name="object 17"/>
            <p:cNvSpPr/>
            <p:nvPr/>
          </p:nvSpPr>
          <p:spPr>
            <a:xfrm>
              <a:off x="947928" y="4863083"/>
              <a:ext cx="3853179" cy="1522730"/>
            </a:xfrm>
            <a:custGeom>
              <a:avLst/>
              <a:gdLst/>
              <a:ahLst/>
              <a:cxnLst/>
              <a:rect l="l" t="t" r="r" b="b"/>
              <a:pathLst>
                <a:path w="3853179" h="1522729">
                  <a:moveTo>
                    <a:pt x="3852672" y="0"/>
                  </a:moveTo>
                  <a:lnTo>
                    <a:pt x="3409950" y="0"/>
                  </a:lnTo>
                  <a:lnTo>
                    <a:pt x="3395472" y="0"/>
                  </a:lnTo>
                  <a:lnTo>
                    <a:pt x="0" y="0"/>
                  </a:lnTo>
                  <a:lnTo>
                    <a:pt x="0" y="1522476"/>
                  </a:lnTo>
                  <a:lnTo>
                    <a:pt x="3409950" y="1522476"/>
                  </a:lnTo>
                  <a:lnTo>
                    <a:pt x="3409950" y="1518666"/>
                  </a:lnTo>
                  <a:lnTo>
                    <a:pt x="3852672" y="1518666"/>
                  </a:lnTo>
                  <a:lnTo>
                    <a:pt x="3852672" y="1490472"/>
                  </a:lnTo>
                  <a:lnTo>
                    <a:pt x="3409950" y="1490472"/>
                  </a:lnTo>
                  <a:lnTo>
                    <a:pt x="3409950" y="28206"/>
                  </a:lnTo>
                  <a:lnTo>
                    <a:pt x="3616883" y="28206"/>
                  </a:lnTo>
                  <a:lnTo>
                    <a:pt x="3581400" y="99822"/>
                  </a:lnTo>
                  <a:lnTo>
                    <a:pt x="3610343" y="99822"/>
                  </a:lnTo>
                  <a:lnTo>
                    <a:pt x="3610356" y="1376172"/>
                  </a:lnTo>
                  <a:lnTo>
                    <a:pt x="3581400" y="1376172"/>
                  </a:lnTo>
                  <a:lnTo>
                    <a:pt x="3610356" y="1434084"/>
                  </a:lnTo>
                  <a:lnTo>
                    <a:pt x="3624072" y="1461516"/>
                  </a:lnTo>
                  <a:lnTo>
                    <a:pt x="3638550" y="1433080"/>
                  </a:lnTo>
                  <a:lnTo>
                    <a:pt x="3667506" y="1376172"/>
                  </a:lnTo>
                  <a:lnTo>
                    <a:pt x="3638550" y="1376172"/>
                  </a:lnTo>
                  <a:lnTo>
                    <a:pt x="3638550" y="99822"/>
                  </a:lnTo>
                  <a:lnTo>
                    <a:pt x="3667506" y="99822"/>
                  </a:lnTo>
                  <a:lnTo>
                    <a:pt x="3631374" y="28206"/>
                  </a:lnTo>
                  <a:lnTo>
                    <a:pt x="3852672" y="28206"/>
                  </a:lnTo>
                  <a:lnTo>
                    <a:pt x="3852672" y="0"/>
                  </a:lnTo>
                  <a:close/>
                </a:path>
              </a:pathLst>
            </a:custGeom>
            <a:solidFill>
              <a:srgbClr val="0070C0"/>
            </a:solidFill>
          </p:spPr>
          <p:txBody>
            <a:bodyPr wrap="square" lIns="0" tIns="0" rIns="0" bIns="0" rtlCol="0"/>
            <a:lstStyle/>
            <a:p>
              <a:endParaRPr sz="1412"/>
            </a:p>
          </p:txBody>
        </p:sp>
        <p:sp>
          <p:nvSpPr>
            <p:cNvPr id="18" name="object 18"/>
            <p:cNvSpPr/>
            <p:nvPr/>
          </p:nvSpPr>
          <p:spPr>
            <a:xfrm>
              <a:off x="6133338" y="4191380"/>
              <a:ext cx="1755775" cy="0"/>
            </a:xfrm>
            <a:custGeom>
              <a:avLst/>
              <a:gdLst/>
              <a:ahLst/>
              <a:cxnLst/>
              <a:rect l="l" t="t" r="r" b="b"/>
              <a:pathLst>
                <a:path w="1755775">
                  <a:moveTo>
                    <a:pt x="0" y="0"/>
                  </a:moveTo>
                  <a:lnTo>
                    <a:pt x="1755649" y="0"/>
                  </a:lnTo>
                </a:path>
              </a:pathLst>
            </a:custGeom>
            <a:ln w="28194">
              <a:solidFill>
                <a:srgbClr val="FFFF00"/>
              </a:solidFill>
              <a:prstDash val="sysDash"/>
            </a:ln>
          </p:spPr>
          <p:txBody>
            <a:bodyPr wrap="square" lIns="0" tIns="0" rIns="0" bIns="0" rtlCol="0"/>
            <a:lstStyle/>
            <a:p>
              <a:endParaRPr sz="1412"/>
            </a:p>
          </p:txBody>
        </p:sp>
        <p:sp>
          <p:nvSpPr>
            <p:cNvPr id="19" name="object 19"/>
            <p:cNvSpPr/>
            <p:nvPr/>
          </p:nvSpPr>
          <p:spPr>
            <a:xfrm>
              <a:off x="6041898" y="3962399"/>
              <a:ext cx="2080260" cy="1591310"/>
            </a:xfrm>
            <a:custGeom>
              <a:avLst/>
              <a:gdLst/>
              <a:ahLst/>
              <a:cxnLst/>
              <a:rect l="l" t="t" r="r" b="b"/>
              <a:pathLst>
                <a:path w="2080259" h="1591310">
                  <a:moveTo>
                    <a:pt x="2080260" y="762000"/>
                  </a:moveTo>
                  <a:lnTo>
                    <a:pt x="1994154" y="719328"/>
                  </a:lnTo>
                  <a:lnTo>
                    <a:pt x="1994154" y="748284"/>
                  </a:lnTo>
                  <a:lnTo>
                    <a:pt x="57150" y="748284"/>
                  </a:lnTo>
                  <a:lnTo>
                    <a:pt x="57150" y="86106"/>
                  </a:lnTo>
                  <a:lnTo>
                    <a:pt x="85344" y="86106"/>
                  </a:lnTo>
                  <a:lnTo>
                    <a:pt x="42672" y="0"/>
                  </a:lnTo>
                  <a:lnTo>
                    <a:pt x="0" y="86106"/>
                  </a:lnTo>
                  <a:lnTo>
                    <a:pt x="28194" y="86106"/>
                  </a:lnTo>
                  <a:lnTo>
                    <a:pt x="28194" y="1591056"/>
                  </a:lnTo>
                  <a:lnTo>
                    <a:pt x="57150" y="1591056"/>
                  </a:lnTo>
                  <a:lnTo>
                    <a:pt x="57150" y="776478"/>
                  </a:lnTo>
                  <a:lnTo>
                    <a:pt x="1994154" y="776478"/>
                  </a:lnTo>
                  <a:lnTo>
                    <a:pt x="1994154" y="805434"/>
                  </a:lnTo>
                  <a:lnTo>
                    <a:pt x="2008632" y="798131"/>
                  </a:lnTo>
                  <a:lnTo>
                    <a:pt x="2080260" y="762000"/>
                  </a:lnTo>
                  <a:close/>
                </a:path>
              </a:pathLst>
            </a:custGeom>
            <a:solidFill>
              <a:srgbClr val="FFFFFF"/>
            </a:solidFill>
          </p:spPr>
          <p:txBody>
            <a:bodyPr wrap="square" lIns="0" tIns="0" rIns="0" bIns="0" rtlCol="0"/>
            <a:lstStyle/>
            <a:p>
              <a:endParaRPr sz="1412"/>
            </a:p>
          </p:txBody>
        </p:sp>
        <p:sp>
          <p:nvSpPr>
            <p:cNvPr id="20" name="object 20"/>
            <p:cNvSpPr/>
            <p:nvPr/>
          </p:nvSpPr>
          <p:spPr>
            <a:xfrm>
              <a:off x="6072378" y="4415027"/>
              <a:ext cx="1811020" cy="1119505"/>
            </a:xfrm>
            <a:custGeom>
              <a:avLst/>
              <a:gdLst/>
              <a:ahLst/>
              <a:cxnLst/>
              <a:rect l="l" t="t" r="r" b="b"/>
              <a:pathLst>
                <a:path w="1811020" h="1119504">
                  <a:moveTo>
                    <a:pt x="1810512" y="28955"/>
                  </a:moveTo>
                  <a:lnTo>
                    <a:pt x="1805939" y="0"/>
                  </a:lnTo>
                  <a:lnTo>
                    <a:pt x="1700784" y="16001"/>
                  </a:lnTo>
                  <a:lnTo>
                    <a:pt x="1546392" y="40916"/>
                  </a:lnTo>
                  <a:lnTo>
                    <a:pt x="1496754" y="50629"/>
                  </a:lnTo>
                  <a:lnTo>
                    <a:pt x="1447462" y="61789"/>
                  </a:lnTo>
                  <a:lnTo>
                    <a:pt x="1398503" y="74280"/>
                  </a:lnTo>
                  <a:lnTo>
                    <a:pt x="1349863" y="87987"/>
                  </a:lnTo>
                  <a:lnTo>
                    <a:pt x="1301530" y="102792"/>
                  </a:lnTo>
                  <a:lnTo>
                    <a:pt x="1253490" y="118581"/>
                  </a:lnTo>
                  <a:lnTo>
                    <a:pt x="1205730" y="135237"/>
                  </a:lnTo>
                  <a:lnTo>
                    <a:pt x="1158236" y="152644"/>
                  </a:lnTo>
                  <a:lnTo>
                    <a:pt x="1110996" y="170687"/>
                  </a:lnTo>
                  <a:lnTo>
                    <a:pt x="1087374" y="180593"/>
                  </a:lnTo>
                  <a:lnTo>
                    <a:pt x="1063752" y="189737"/>
                  </a:lnTo>
                  <a:lnTo>
                    <a:pt x="1018948" y="207496"/>
                  </a:lnTo>
                  <a:lnTo>
                    <a:pt x="974758" y="225578"/>
                  </a:lnTo>
                  <a:lnTo>
                    <a:pt x="931112" y="244170"/>
                  </a:lnTo>
                  <a:lnTo>
                    <a:pt x="887939" y="263456"/>
                  </a:lnTo>
                  <a:lnTo>
                    <a:pt x="845168" y="283625"/>
                  </a:lnTo>
                  <a:lnTo>
                    <a:pt x="802730" y="304861"/>
                  </a:lnTo>
                  <a:lnTo>
                    <a:pt x="760552" y="327351"/>
                  </a:lnTo>
                  <a:lnTo>
                    <a:pt x="718566" y="351281"/>
                  </a:lnTo>
                  <a:lnTo>
                    <a:pt x="703326" y="359663"/>
                  </a:lnTo>
                  <a:lnTo>
                    <a:pt x="646176" y="394715"/>
                  </a:lnTo>
                  <a:lnTo>
                    <a:pt x="578435" y="440786"/>
                  </a:lnTo>
                  <a:lnTo>
                    <a:pt x="539550" y="469365"/>
                  </a:lnTo>
                  <a:lnTo>
                    <a:pt x="501310" y="498727"/>
                  </a:lnTo>
                  <a:lnTo>
                    <a:pt x="463700" y="528861"/>
                  </a:lnTo>
                  <a:lnTo>
                    <a:pt x="426707" y="559752"/>
                  </a:lnTo>
                  <a:lnTo>
                    <a:pt x="390316" y="591388"/>
                  </a:lnTo>
                  <a:lnTo>
                    <a:pt x="354511" y="623756"/>
                  </a:lnTo>
                  <a:lnTo>
                    <a:pt x="319278" y="656843"/>
                  </a:lnTo>
                  <a:lnTo>
                    <a:pt x="304800" y="671321"/>
                  </a:lnTo>
                  <a:lnTo>
                    <a:pt x="291084" y="684275"/>
                  </a:lnTo>
                  <a:lnTo>
                    <a:pt x="257559" y="719383"/>
                  </a:lnTo>
                  <a:lnTo>
                    <a:pt x="226981" y="755766"/>
                  </a:lnTo>
                  <a:lnTo>
                    <a:pt x="198648" y="793280"/>
                  </a:lnTo>
                  <a:lnTo>
                    <a:pt x="171857" y="831779"/>
                  </a:lnTo>
                  <a:lnTo>
                    <a:pt x="145908" y="871119"/>
                  </a:lnTo>
                  <a:lnTo>
                    <a:pt x="93725" y="951737"/>
                  </a:lnTo>
                  <a:lnTo>
                    <a:pt x="31242" y="1053845"/>
                  </a:lnTo>
                  <a:lnTo>
                    <a:pt x="0" y="1104137"/>
                  </a:lnTo>
                  <a:lnTo>
                    <a:pt x="24384" y="1119377"/>
                  </a:lnTo>
                  <a:lnTo>
                    <a:pt x="55625" y="1068323"/>
                  </a:lnTo>
                  <a:lnTo>
                    <a:pt x="86106" y="1017269"/>
                  </a:lnTo>
                  <a:lnTo>
                    <a:pt x="117348" y="966977"/>
                  </a:lnTo>
                  <a:lnTo>
                    <a:pt x="148247" y="920628"/>
                  </a:lnTo>
                  <a:lnTo>
                    <a:pt x="177780" y="875216"/>
                  </a:lnTo>
                  <a:lnTo>
                    <a:pt x="207378" y="830837"/>
                  </a:lnTo>
                  <a:lnTo>
                    <a:pt x="238474" y="787586"/>
                  </a:lnTo>
                  <a:lnTo>
                    <a:pt x="272503" y="745558"/>
                  </a:lnTo>
                  <a:lnTo>
                    <a:pt x="310896" y="704849"/>
                  </a:lnTo>
                  <a:lnTo>
                    <a:pt x="339090" y="678179"/>
                  </a:lnTo>
                  <a:lnTo>
                    <a:pt x="373064" y="646110"/>
                  </a:lnTo>
                  <a:lnTo>
                    <a:pt x="408216" y="614161"/>
                  </a:lnTo>
                  <a:lnTo>
                    <a:pt x="444368" y="582555"/>
                  </a:lnTo>
                  <a:lnTo>
                    <a:pt x="481345" y="551511"/>
                  </a:lnTo>
                  <a:lnTo>
                    <a:pt x="518971" y="521252"/>
                  </a:lnTo>
                  <a:lnTo>
                    <a:pt x="557070" y="491997"/>
                  </a:lnTo>
                  <a:lnTo>
                    <a:pt x="595466" y="463969"/>
                  </a:lnTo>
                  <a:lnTo>
                    <a:pt x="633984" y="437387"/>
                  </a:lnTo>
                  <a:lnTo>
                    <a:pt x="688848" y="401573"/>
                  </a:lnTo>
                  <a:lnTo>
                    <a:pt x="733044" y="376427"/>
                  </a:lnTo>
                  <a:lnTo>
                    <a:pt x="779764" y="349438"/>
                  </a:lnTo>
                  <a:lnTo>
                    <a:pt x="827402" y="324205"/>
                  </a:lnTo>
                  <a:lnTo>
                    <a:pt x="875815" y="300500"/>
                  </a:lnTo>
                  <a:lnTo>
                    <a:pt x="924864" y="278096"/>
                  </a:lnTo>
                  <a:lnTo>
                    <a:pt x="974409" y="256765"/>
                  </a:lnTo>
                  <a:lnTo>
                    <a:pt x="1024307" y="236278"/>
                  </a:lnTo>
                  <a:lnTo>
                    <a:pt x="1097280" y="207263"/>
                  </a:lnTo>
                  <a:lnTo>
                    <a:pt x="1120902" y="197357"/>
                  </a:lnTo>
                  <a:lnTo>
                    <a:pt x="1168952" y="179032"/>
                  </a:lnTo>
                  <a:lnTo>
                    <a:pt x="1216321" y="161647"/>
                  </a:lnTo>
                  <a:lnTo>
                    <a:pt x="1263261" y="145241"/>
                  </a:lnTo>
                  <a:lnTo>
                    <a:pt x="1310023" y="129850"/>
                  </a:lnTo>
                  <a:lnTo>
                    <a:pt x="1356860" y="115514"/>
                  </a:lnTo>
                  <a:lnTo>
                    <a:pt x="1404022" y="102269"/>
                  </a:lnTo>
                  <a:lnTo>
                    <a:pt x="1451761" y="90153"/>
                  </a:lnTo>
                  <a:lnTo>
                    <a:pt x="1500330" y="79205"/>
                  </a:lnTo>
                  <a:lnTo>
                    <a:pt x="1549979" y="69461"/>
                  </a:lnTo>
                  <a:lnTo>
                    <a:pt x="1600962" y="60959"/>
                  </a:lnTo>
                  <a:lnTo>
                    <a:pt x="1705356" y="44195"/>
                  </a:lnTo>
                  <a:lnTo>
                    <a:pt x="1810512" y="28955"/>
                  </a:lnTo>
                  <a:close/>
                </a:path>
              </a:pathLst>
            </a:custGeom>
            <a:solidFill>
              <a:srgbClr val="EFF40E"/>
            </a:solidFill>
          </p:spPr>
          <p:txBody>
            <a:bodyPr wrap="square" lIns="0" tIns="0" rIns="0" bIns="0" rtlCol="0"/>
            <a:lstStyle/>
            <a:p>
              <a:endParaRPr sz="1412"/>
            </a:p>
          </p:txBody>
        </p:sp>
      </p:grpSp>
      <p:sp>
        <p:nvSpPr>
          <p:cNvPr id="21" name="object 21"/>
          <p:cNvSpPr txBox="1"/>
          <p:nvPr/>
        </p:nvSpPr>
        <p:spPr>
          <a:xfrm>
            <a:off x="1447799" y="1556722"/>
            <a:ext cx="2723029" cy="337238"/>
          </a:xfrm>
          <a:prstGeom prst="rect">
            <a:avLst/>
          </a:prstGeom>
        </p:spPr>
        <p:txBody>
          <a:bodyPr vert="horz" wrap="square" lIns="0" tIns="11206" rIns="0" bIns="0" rtlCol="0">
            <a:spAutoFit/>
          </a:bodyPr>
          <a:lstStyle/>
          <a:p>
            <a:pPr marL="11206">
              <a:spcBef>
                <a:spcPts val="88"/>
              </a:spcBef>
            </a:pPr>
            <a:r>
              <a:rPr sz="2118" dirty="0">
                <a:solidFill>
                  <a:srgbClr val="FFFFFF"/>
                </a:solidFill>
                <a:latin typeface="Calibri"/>
                <a:cs typeface="Calibri"/>
              </a:rPr>
              <a:t>PICORE,</a:t>
            </a:r>
            <a:r>
              <a:rPr sz="2118" spc="-66" dirty="0">
                <a:solidFill>
                  <a:srgbClr val="FFFFFF"/>
                </a:solidFill>
                <a:latin typeface="Calibri"/>
                <a:cs typeface="Calibri"/>
              </a:rPr>
              <a:t> </a:t>
            </a:r>
            <a:r>
              <a:rPr sz="2118" spc="-9" dirty="0">
                <a:solidFill>
                  <a:srgbClr val="FFFFFF"/>
                </a:solidFill>
                <a:latin typeface="Calibri"/>
                <a:cs typeface="Calibri"/>
              </a:rPr>
              <a:t>FAIR,</a:t>
            </a:r>
            <a:r>
              <a:rPr sz="2118" spc="-53" dirty="0">
                <a:solidFill>
                  <a:srgbClr val="FFFFFF"/>
                </a:solidFill>
                <a:latin typeface="Calibri"/>
                <a:cs typeface="Calibri"/>
              </a:rPr>
              <a:t> </a:t>
            </a:r>
            <a:r>
              <a:rPr sz="2118" dirty="0">
                <a:solidFill>
                  <a:srgbClr val="FFFFFF"/>
                </a:solidFill>
                <a:latin typeface="Calibri"/>
                <a:cs typeface="Calibri"/>
              </a:rPr>
              <a:t>or</a:t>
            </a:r>
            <a:r>
              <a:rPr sz="2118" spc="-40" dirty="0">
                <a:solidFill>
                  <a:srgbClr val="FFFFFF"/>
                </a:solidFill>
                <a:latin typeface="Calibri"/>
                <a:cs typeface="Calibri"/>
              </a:rPr>
              <a:t> </a:t>
            </a:r>
            <a:r>
              <a:rPr sz="2118" spc="-22" dirty="0">
                <a:solidFill>
                  <a:srgbClr val="FFFFFF"/>
                </a:solidFill>
                <a:latin typeface="Calibri"/>
                <a:cs typeface="Calibri"/>
              </a:rPr>
              <a:t>EPISTAR</a:t>
            </a:r>
            <a:endParaRPr sz="2118">
              <a:latin typeface="Calibri"/>
              <a:cs typeface="Calibri"/>
            </a:endParaRPr>
          </a:p>
        </p:txBody>
      </p:sp>
      <p:sp>
        <p:nvSpPr>
          <p:cNvPr id="22" name="object 22"/>
          <p:cNvSpPr txBox="1"/>
          <p:nvPr/>
        </p:nvSpPr>
        <p:spPr>
          <a:xfrm>
            <a:off x="5011943" y="4790066"/>
            <a:ext cx="620806" cy="255678"/>
          </a:xfrm>
          <a:prstGeom prst="rect">
            <a:avLst/>
          </a:prstGeom>
        </p:spPr>
        <p:txBody>
          <a:bodyPr vert="horz" wrap="square" lIns="0" tIns="11206" rIns="0" bIns="0" rtlCol="0">
            <a:spAutoFit/>
          </a:bodyPr>
          <a:lstStyle/>
          <a:p>
            <a:pPr marL="11206">
              <a:spcBef>
                <a:spcPts val="88"/>
              </a:spcBef>
            </a:pPr>
            <a:r>
              <a:rPr sz="1588" dirty="0">
                <a:solidFill>
                  <a:srgbClr val="FFFFFF"/>
                </a:solidFill>
                <a:latin typeface="Calibri"/>
                <a:cs typeface="Calibri"/>
              </a:rPr>
              <a:t>~10 </a:t>
            </a:r>
            <a:r>
              <a:rPr sz="1588" spc="-22" dirty="0">
                <a:solidFill>
                  <a:srgbClr val="FFFFFF"/>
                </a:solidFill>
                <a:latin typeface="Calibri"/>
                <a:cs typeface="Calibri"/>
              </a:rPr>
              <a:t>cm</a:t>
            </a:r>
            <a:endParaRPr sz="1588">
              <a:latin typeface="Calibri"/>
              <a:cs typeface="Calibri"/>
            </a:endParaRPr>
          </a:p>
        </p:txBody>
      </p:sp>
      <p:sp>
        <p:nvSpPr>
          <p:cNvPr id="23" name="object 23"/>
          <p:cNvSpPr txBox="1"/>
          <p:nvPr/>
        </p:nvSpPr>
        <p:spPr>
          <a:xfrm>
            <a:off x="6613487" y="4259579"/>
            <a:ext cx="716616" cy="174309"/>
          </a:xfrm>
          <a:prstGeom prst="rect">
            <a:avLst/>
          </a:prstGeom>
        </p:spPr>
        <p:txBody>
          <a:bodyPr vert="horz" wrap="square" lIns="0" tIns="11206" rIns="0" bIns="0" rtlCol="0">
            <a:spAutoFit/>
          </a:bodyPr>
          <a:lstStyle/>
          <a:p>
            <a:pPr marL="11206">
              <a:spcBef>
                <a:spcPts val="88"/>
              </a:spcBef>
            </a:pPr>
            <a:r>
              <a:rPr sz="1059" dirty="0">
                <a:solidFill>
                  <a:srgbClr val="FFFFFF"/>
                </a:solidFill>
                <a:latin typeface="Arial"/>
                <a:cs typeface="Arial"/>
              </a:rPr>
              <a:t>TI2-TI1</a:t>
            </a:r>
            <a:r>
              <a:rPr sz="1059" spc="216" dirty="0">
                <a:solidFill>
                  <a:srgbClr val="FFFFFF"/>
                </a:solidFill>
                <a:latin typeface="Arial"/>
                <a:cs typeface="Arial"/>
              </a:rPr>
              <a:t> </a:t>
            </a:r>
            <a:r>
              <a:rPr sz="1588" spc="-33" baseline="2314" dirty="0">
                <a:solidFill>
                  <a:srgbClr val="FFFFFF"/>
                </a:solidFill>
                <a:latin typeface="Arial"/>
                <a:cs typeface="Arial"/>
              </a:rPr>
              <a:t>TI2</a:t>
            </a:r>
            <a:endParaRPr sz="1588" baseline="2314">
              <a:latin typeface="Arial"/>
              <a:cs typeface="Arial"/>
            </a:endParaRPr>
          </a:p>
        </p:txBody>
      </p:sp>
      <p:sp>
        <p:nvSpPr>
          <p:cNvPr id="24" name="object 24"/>
          <p:cNvSpPr txBox="1"/>
          <p:nvPr/>
        </p:nvSpPr>
        <p:spPr>
          <a:xfrm>
            <a:off x="5870313" y="3582521"/>
            <a:ext cx="228040" cy="174309"/>
          </a:xfrm>
          <a:prstGeom prst="rect">
            <a:avLst/>
          </a:prstGeom>
        </p:spPr>
        <p:txBody>
          <a:bodyPr vert="horz" wrap="square" lIns="0" tIns="11206" rIns="0" bIns="0" rtlCol="0">
            <a:spAutoFit/>
          </a:bodyPr>
          <a:lstStyle/>
          <a:p>
            <a:pPr marL="33619">
              <a:spcBef>
                <a:spcPts val="88"/>
              </a:spcBef>
            </a:pPr>
            <a:r>
              <a:rPr sz="1059" spc="-22" dirty="0">
                <a:solidFill>
                  <a:srgbClr val="FFFFFF"/>
                </a:solidFill>
                <a:latin typeface="Calibri"/>
                <a:cs typeface="Calibri"/>
              </a:rPr>
              <a:t>M</a:t>
            </a:r>
            <a:r>
              <a:rPr sz="1059" spc="-33" baseline="-20833" dirty="0">
                <a:solidFill>
                  <a:srgbClr val="FFFFFF"/>
                </a:solidFill>
                <a:latin typeface="Calibri"/>
                <a:cs typeface="Calibri"/>
              </a:rPr>
              <a:t>0</a:t>
            </a:r>
            <a:endParaRPr sz="1059" baseline="-20833">
              <a:latin typeface="Calibri"/>
              <a:cs typeface="Calibri"/>
            </a:endParaRPr>
          </a:p>
        </p:txBody>
      </p:sp>
      <p:sp>
        <p:nvSpPr>
          <p:cNvPr id="25" name="object 25"/>
          <p:cNvSpPr txBox="1"/>
          <p:nvPr/>
        </p:nvSpPr>
        <p:spPr>
          <a:xfrm>
            <a:off x="7904406" y="4187639"/>
            <a:ext cx="67796" cy="174309"/>
          </a:xfrm>
          <a:prstGeom prst="rect">
            <a:avLst/>
          </a:prstGeom>
        </p:spPr>
        <p:txBody>
          <a:bodyPr vert="horz" wrap="square" lIns="0" tIns="11206" rIns="0" bIns="0" rtlCol="0">
            <a:spAutoFit/>
          </a:bodyPr>
          <a:lstStyle/>
          <a:p>
            <a:pPr marL="11206">
              <a:spcBef>
                <a:spcPts val="88"/>
              </a:spcBef>
            </a:pPr>
            <a:r>
              <a:rPr sz="1059" dirty="0">
                <a:solidFill>
                  <a:srgbClr val="FFFFFF"/>
                </a:solidFill>
                <a:latin typeface="Calibri"/>
                <a:cs typeface="Calibri"/>
              </a:rPr>
              <a:t>t</a:t>
            </a:r>
            <a:endParaRPr sz="1059">
              <a:latin typeface="Calibri"/>
              <a:cs typeface="Calibri"/>
            </a:endParaRPr>
          </a:p>
        </p:txBody>
      </p:sp>
      <p:sp>
        <p:nvSpPr>
          <p:cNvPr id="26" name="object 26"/>
          <p:cNvSpPr txBox="1"/>
          <p:nvPr/>
        </p:nvSpPr>
        <p:spPr>
          <a:xfrm>
            <a:off x="7736317" y="3522681"/>
            <a:ext cx="627529" cy="464855"/>
          </a:xfrm>
          <a:prstGeom prst="rect">
            <a:avLst/>
          </a:prstGeom>
        </p:spPr>
        <p:txBody>
          <a:bodyPr vert="horz" wrap="square" lIns="0" tIns="51546" rIns="0" bIns="0" rtlCol="0">
            <a:spAutoFit/>
          </a:bodyPr>
          <a:lstStyle/>
          <a:p>
            <a:pPr marL="62756" marR="4483" indent="-52110">
              <a:lnSpc>
                <a:spcPts val="1588"/>
              </a:lnSpc>
              <a:spcBef>
                <a:spcPts val="405"/>
              </a:spcBef>
            </a:pPr>
            <a:r>
              <a:rPr sz="1588" spc="-18" dirty="0">
                <a:solidFill>
                  <a:srgbClr val="FFFF00"/>
                </a:solidFill>
                <a:latin typeface="Calibri"/>
                <a:cs typeface="Calibri"/>
              </a:rPr>
              <a:t>Control </a:t>
            </a:r>
            <a:r>
              <a:rPr sz="1588" spc="-22" dirty="0">
                <a:solidFill>
                  <a:srgbClr val="FFFF00"/>
                </a:solidFill>
                <a:latin typeface="Calibri"/>
                <a:cs typeface="Calibri"/>
              </a:rPr>
              <a:t>Tag</a:t>
            </a:r>
            <a:endParaRPr sz="1588">
              <a:latin typeface="Calibri"/>
              <a:cs typeface="Calibri"/>
            </a:endParaRPr>
          </a:p>
        </p:txBody>
      </p:sp>
      <p:sp>
        <p:nvSpPr>
          <p:cNvPr id="27" name="object 27"/>
          <p:cNvSpPr txBox="1"/>
          <p:nvPr/>
        </p:nvSpPr>
        <p:spPr>
          <a:xfrm>
            <a:off x="5827955" y="4708712"/>
            <a:ext cx="268941" cy="174309"/>
          </a:xfrm>
          <a:prstGeom prst="rect">
            <a:avLst/>
          </a:prstGeom>
        </p:spPr>
        <p:txBody>
          <a:bodyPr vert="horz" wrap="square" lIns="0" tIns="11206" rIns="0" bIns="0" rtlCol="0">
            <a:spAutoFit/>
          </a:bodyPr>
          <a:lstStyle/>
          <a:p>
            <a:pPr marL="33619">
              <a:spcBef>
                <a:spcPts val="88"/>
              </a:spcBef>
            </a:pPr>
            <a:r>
              <a:rPr sz="1059" spc="-22" dirty="0">
                <a:solidFill>
                  <a:srgbClr val="FFFFFF"/>
                </a:solidFill>
                <a:latin typeface="Calibri"/>
                <a:cs typeface="Calibri"/>
              </a:rPr>
              <a:t>‐M</a:t>
            </a:r>
            <a:r>
              <a:rPr sz="1059" spc="-33" baseline="-20833" dirty="0">
                <a:solidFill>
                  <a:srgbClr val="FFFFFF"/>
                </a:solidFill>
                <a:latin typeface="Calibri"/>
                <a:cs typeface="Calibri"/>
              </a:rPr>
              <a:t>0</a:t>
            </a:r>
            <a:endParaRPr sz="1059" baseline="-20833">
              <a:latin typeface="Calibri"/>
              <a:cs typeface="Calibri"/>
            </a:endParaRPr>
          </a:p>
        </p:txBody>
      </p:sp>
      <p:sp>
        <p:nvSpPr>
          <p:cNvPr id="28" name="object 28"/>
          <p:cNvSpPr txBox="1"/>
          <p:nvPr/>
        </p:nvSpPr>
        <p:spPr>
          <a:xfrm>
            <a:off x="1555152" y="4303394"/>
            <a:ext cx="2983566" cy="843086"/>
          </a:xfrm>
          <a:prstGeom prst="rect">
            <a:avLst/>
          </a:prstGeom>
        </p:spPr>
        <p:txBody>
          <a:bodyPr vert="horz" wrap="square" lIns="0" tIns="350744" rIns="0" bIns="0" rtlCol="0">
            <a:spAutoFit/>
          </a:bodyPr>
          <a:lstStyle/>
          <a:p>
            <a:pPr marL="576573">
              <a:spcBef>
                <a:spcPts val="2762"/>
              </a:spcBef>
            </a:pPr>
            <a:r>
              <a:rPr sz="3177" i="1" spc="-388" dirty="0">
                <a:solidFill>
                  <a:srgbClr val="FFFFFF"/>
                </a:solidFill>
                <a:latin typeface="Calibri"/>
                <a:cs typeface="Calibri"/>
              </a:rPr>
              <a:t>S</a:t>
            </a:r>
            <a:r>
              <a:rPr sz="3177" i="1" spc="-432" dirty="0">
                <a:solidFill>
                  <a:srgbClr val="FFFFFF"/>
                </a:solidFill>
                <a:latin typeface="Calibri"/>
                <a:cs typeface="Calibri"/>
              </a:rPr>
              <a:t>I</a:t>
            </a:r>
            <a:r>
              <a:rPr sz="3177" i="1" spc="-1222" dirty="0">
                <a:solidFill>
                  <a:srgbClr val="FFFFFF"/>
                </a:solidFill>
                <a:latin typeface="Calibri"/>
                <a:cs typeface="Calibri"/>
              </a:rPr>
              <a:t>a</a:t>
            </a:r>
            <a:r>
              <a:rPr sz="3177" i="1" spc="-432" dirty="0">
                <a:solidFill>
                  <a:srgbClr val="FFFFFF"/>
                </a:solidFill>
                <a:latin typeface="Calibri"/>
                <a:cs typeface="Calibri"/>
              </a:rPr>
              <a:t>n</a:t>
            </a:r>
            <a:r>
              <a:rPr sz="3177" i="1" spc="-706" dirty="0">
                <a:solidFill>
                  <a:srgbClr val="FFFFFF"/>
                </a:solidFill>
                <a:latin typeface="Calibri"/>
                <a:cs typeface="Calibri"/>
              </a:rPr>
              <a:t>t</a:t>
            </a:r>
            <a:r>
              <a:rPr sz="3177" i="1" spc="-732" dirty="0">
                <a:solidFill>
                  <a:srgbClr val="FFFFFF"/>
                </a:solidFill>
                <a:latin typeface="Calibri"/>
                <a:cs typeface="Calibri"/>
              </a:rPr>
              <a:t>v</a:t>
            </a:r>
            <a:r>
              <a:rPr sz="3177" i="1" spc="-922" dirty="0">
                <a:solidFill>
                  <a:srgbClr val="FFFFFF"/>
                </a:solidFill>
                <a:latin typeface="Calibri"/>
                <a:cs typeface="Calibri"/>
              </a:rPr>
              <a:t>u</a:t>
            </a:r>
            <a:r>
              <a:rPr sz="3177" i="1" spc="-618" dirty="0">
                <a:solidFill>
                  <a:srgbClr val="FFFFFF"/>
                </a:solidFill>
                <a:latin typeface="Calibri"/>
                <a:cs typeface="Calibri"/>
              </a:rPr>
              <a:t>e</a:t>
            </a:r>
            <a:r>
              <a:rPr sz="3177" i="1" spc="-494" dirty="0">
                <a:solidFill>
                  <a:srgbClr val="FFFFFF"/>
                </a:solidFill>
                <a:latin typeface="Calibri"/>
                <a:cs typeface="Calibri"/>
              </a:rPr>
              <a:t>r</a:t>
            </a:r>
            <a:r>
              <a:rPr sz="3177" i="1" spc="-618" dirty="0">
                <a:solidFill>
                  <a:srgbClr val="FFFFFF"/>
                </a:solidFill>
                <a:latin typeface="Calibri"/>
                <a:cs typeface="Calibri"/>
              </a:rPr>
              <a:t>r</a:t>
            </a:r>
            <a:r>
              <a:rPr sz="3177" i="1" spc="-1037" dirty="0">
                <a:solidFill>
                  <a:srgbClr val="FFFFFF"/>
                </a:solidFill>
                <a:latin typeface="Calibri"/>
                <a:cs typeface="Calibri"/>
              </a:rPr>
              <a:t>a</a:t>
            </a:r>
            <a:r>
              <a:rPr sz="3177" i="1" spc="-221" dirty="0">
                <a:solidFill>
                  <a:srgbClr val="FFFFFF"/>
                </a:solidFill>
                <a:latin typeface="Calibri"/>
                <a:cs typeface="Calibri"/>
              </a:rPr>
              <a:t>s</a:t>
            </a:r>
            <a:r>
              <a:rPr sz="3177" i="1" spc="-865" dirty="0">
                <a:solidFill>
                  <a:srgbClr val="FFFFFF"/>
                </a:solidFill>
                <a:latin typeface="Calibri"/>
                <a:cs typeface="Calibri"/>
              </a:rPr>
              <a:t>t</a:t>
            </a:r>
            <a:r>
              <a:rPr sz="3177" i="1" spc="-9" dirty="0">
                <a:solidFill>
                  <a:srgbClr val="FFFFFF"/>
                </a:solidFill>
                <a:latin typeface="Calibri"/>
                <a:cs typeface="Calibri"/>
              </a:rPr>
              <a:t>i</a:t>
            </a:r>
            <a:r>
              <a:rPr sz="3177" i="1" spc="-1518" dirty="0">
                <a:solidFill>
                  <a:srgbClr val="FFFFFF"/>
                </a:solidFill>
                <a:latin typeface="Calibri"/>
                <a:cs typeface="Calibri"/>
              </a:rPr>
              <a:t>o</a:t>
            </a:r>
            <a:r>
              <a:rPr sz="3177" i="1" spc="-9" dirty="0">
                <a:solidFill>
                  <a:srgbClr val="FFFFFF"/>
                </a:solidFill>
                <a:latin typeface="Calibri"/>
                <a:cs typeface="Calibri"/>
              </a:rPr>
              <a:t>i</a:t>
            </a:r>
            <a:r>
              <a:rPr sz="3177" i="1" spc="-860" dirty="0">
                <a:solidFill>
                  <a:srgbClr val="FFFFFF"/>
                </a:solidFill>
                <a:latin typeface="Calibri"/>
                <a:cs typeface="Calibri"/>
              </a:rPr>
              <a:t>o</a:t>
            </a:r>
            <a:r>
              <a:rPr sz="3177" i="1" spc="-794" dirty="0">
                <a:solidFill>
                  <a:srgbClr val="FFFFFF"/>
                </a:solidFill>
                <a:latin typeface="Calibri"/>
                <a:cs typeface="Calibri"/>
              </a:rPr>
              <a:t>n</a:t>
            </a:r>
            <a:r>
              <a:rPr sz="3177" i="1" spc="-9" dirty="0">
                <a:solidFill>
                  <a:srgbClr val="FFFFFF"/>
                </a:solidFill>
                <a:latin typeface="Calibri"/>
                <a:cs typeface="Calibri"/>
              </a:rPr>
              <a:t>n</a:t>
            </a:r>
            <a:endParaRPr sz="3177" dirty="0">
              <a:latin typeface="Calibri"/>
              <a:cs typeface="Calibri"/>
            </a:endParaRPr>
          </a:p>
        </p:txBody>
      </p:sp>
      <p:sp>
        <p:nvSpPr>
          <p:cNvPr id="29" name="object 29"/>
          <p:cNvSpPr txBox="1"/>
          <p:nvPr/>
        </p:nvSpPr>
        <p:spPr>
          <a:xfrm>
            <a:off x="4406153" y="1413606"/>
            <a:ext cx="2718547" cy="761393"/>
          </a:xfrm>
          <a:prstGeom prst="rect">
            <a:avLst/>
          </a:prstGeom>
        </p:spPr>
        <p:txBody>
          <a:bodyPr vert="horz" wrap="square" lIns="0" tIns="154081" rIns="0" bIns="0" rtlCol="0">
            <a:spAutoFit/>
          </a:bodyPr>
          <a:lstStyle/>
          <a:p>
            <a:pPr marL="11206">
              <a:spcBef>
                <a:spcPts val="1213"/>
              </a:spcBef>
            </a:pPr>
            <a:r>
              <a:rPr sz="2118" dirty="0">
                <a:solidFill>
                  <a:srgbClr val="FFFFFF"/>
                </a:solidFill>
                <a:latin typeface="Calibri"/>
                <a:cs typeface="Calibri"/>
              </a:rPr>
              <a:t>with</a:t>
            </a:r>
            <a:r>
              <a:rPr sz="2118" spc="-22" dirty="0">
                <a:solidFill>
                  <a:srgbClr val="FFFFFF"/>
                </a:solidFill>
                <a:latin typeface="Calibri"/>
                <a:cs typeface="Calibri"/>
              </a:rPr>
              <a:t> </a:t>
            </a:r>
            <a:r>
              <a:rPr sz="2118" dirty="0">
                <a:solidFill>
                  <a:srgbClr val="FFFFFF"/>
                </a:solidFill>
                <a:latin typeface="Calibri"/>
                <a:cs typeface="Calibri"/>
              </a:rPr>
              <a:t>QUIPPS</a:t>
            </a:r>
            <a:r>
              <a:rPr sz="2118" spc="-26" dirty="0">
                <a:solidFill>
                  <a:srgbClr val="FFFFFF"/>
                </a:solidFill>
                <a:latin typeface="Calibri"/>
                <a:cs typeface="Calibri"/>
              </a:rPr>
              <a:t> </a:t>
            </a:r>
            <a:r>
              <a:rPr sz="2118" dirty="0">
                <a:solidFill>
                  <a:srgbClr val="FFFFFF"/>
                </a:solidFill>
                <a:latin typeface="Calibri"/>
                <a:cs typeface="Calibri"/>
              </a:rPr>
              <a:t>II</a:t>
            </a:r>
            <a:r>
              <a:rPr sz="2118" spc="-18" dirty="0">
                <a:solidFill>
                  <a:srgbClr val="FFFFFF"/>
                </a:solidFill>
                <a:latin typeface="Calibri"/>
                <a:cs typeface="Calibri"/>
              </a:rPr>
              <a:t> </a:t>
            </a:r>
            <a:r>
              <a:rPr sz="2118" dirty="0">
                <a:solidFill>
                  <a:srgbClr val="FFFFFF"/>
                </a:solidFill>
                <a:latin typeface="Calibri"/>
                <a:cs typeface="Calibri"/>
              </a:rPr>
              <a:t>or</a:t>
            </a:r>
            <a:r>
              <a:rPr sz="2118" spc="-4" dirty="0">
                <a:solidFill>
                  <a:srgbClr val="FFFFFF"/>
                </a:solidFill>
                <a:latin typeface="Calibri"/>
                <a:cs typeface="Calibri"/>
              </a:rPr>
              <a:t> </a:t>
            </a:r>
            <a:r>
              <a:rPr sz="2118" spc="-9" dirty="0">
                <a:solidFill>
                  <a:srgbClr val="FFFFFF"/>
                </a:solidFill>
                <a:latin typeface="Calibri"/>
                <a:cs typeface="Calibri"/>
              </a:rPr>
              <a:t>Q2TIPS</a:t>
            </a:r>
            <a:endParaRPr sz="2118">
              <a:latin typeface="Calibri"/>
              <a:cs typeface="Calibri"/>
            </a:endParaRPr>
          </a:p>
          <a:p>
            <a:pPr marL="1324606">
              <a:spcBef>
                <a:spcPts val="657"/>
              </a:spcBef>
              <a:tabLst>
                <a:tab pos="2185824" algn="l"/>
              </a:tabLst>
            </a:pPr>
            <a:r>
              <a:rPr sz="1853" spc="-26" baseline="1984" dirty="0">
                <a:solidFill>
                  <a:srgbClr val="FFFFFF"/>
                </a:solidFill>
                <a:latin typeface="Arial"/>
                <a:cs typeface="Arial"/>
              </a:rPr>
              <a:t>180</a:t>
            </a:r>
            <a:r>
              <a:rPr sz="1853" spc="-26" baseline="1984" dirty="0">
                <a:solidFill>
                  <a:srgbClr val="FFFFFF"/>
                </a:solidFill>
                <a:latin typeface="Cambria"/>
                <a:cs typeface="Cambria"/>
              </a:rPr>
              <a:t>°</a:t>
            </a:r>
            <a:r>
              <a:rPr sz="1853" baseline="1984" dirty="0">
                <a:solidFill>
                  <a:srgbClr val="FFFFFF"/>
                </a:solidFill>
                <a:latin typeface="Cambria"/>
                <a:cs typeface="Cambria"/>
              </a:rPr>
              <a:t>	</a:t>
            </a:r>
            <a:r>
              <a:rPr sz="1235" spc="-22" dirty="0">
                <a:solidFill>
                  <a:srgbClr val="FFFFFF"/>
                </a:solidFill>
                <a:latin typeface="Arial"/>
                <a:cs typeface="Arial"/>
              </a:rPr>
              <a:t>90</a:t>
            </a:r>
            <a:r>
              <a:rPr sz="1235" spc="-22" dirty="0">
                <a:solidFill>
                  <a:srgbClr val="FFFFFF"/>
                </a:solidFill>
                <a:latin typeface="Cambria"/>
                <a:cs typeface="Cambria"/>
              </a:rPr>
              <a:t>°</a:t>
            </a:r>
            <a:endParaRPr sz="1235">
              <a:latin typeface="Cambria"/>
              <a:cs typeface="Cambria"/>
            </a:endParaRPr>
          </a:p>
        </p:txBody>
      </p:sp>
      <p:sp>
        <p:nvSpPr>
          <p:cNvPr id="30" name="object 30"/>
          <p:cNvSpPr txBox="1"/>
          <p:nvPr/>
        </p:nvSpPr>
        <p:spPr>
          <a:xfrm>
            <a:off x="6423885" y="2706211"/>
            <a:ext cx="461122" cy="532102"/>
          </a:xfrm>
          <a:prstGeom prst="rect">
            <a:avLst/>
          </a:prstGeom>
        </p:spPr>
        <p:txBody>
          <a:bodyPr vert="horz" wrap="square" lIns="0" tIns="45943" rIns="0" bIns="0" rtlCol="0">
            <a:spAutoFit/>
          </a:bodyPr>
          <a:lstStyle/>
          <a:p>
            <a:pPr marL="184907">
              <a:spcBef>
                <a:spcPts val="361"/>
              </a:spcBef>
            </a:pPr>
            <a:r>
              <a:rPr sz="1235" spc="-22" dirty="0">
                <a:solidFill>
                  <a:srgbClr val="FFFFFF"/>
                </a:solidFill>
                <a:latin typeface="Arial"/>
                <a:cs typeface="Arial"/>
              </a:rPr>
              <a:t>TI1</a:t>
            </a:r>
            <a:endParaRPr sz="1235">
              <a:latin typeface="Arial"/>
              <a:cs typeface="Arial"/>
            </a:endParaRPr>
          </a:p>
          <a:p>
            <a:pPr marL="11206">
              <a:spcBef>
                <a:spcPts val="357"/>
              </a:spcBef>
            </a:pPr>
            <a:r>
              <a:rPr sz="1588" b="1" spc="-9" dirty="0">
                <a:solidFill>
                  <a:srgbClr val="FFFFFF"/>
                </a:solidFill>
                <a:latin typeface="Calibri"/>
                <a:cs typeface="Calibri"/>
              </a:rPr>
              <a:t>~0.6s</a:t>
            </a:r>
            <a:endParaRPr sz="1588">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9383" y="403412"/>
            <a:ext cx="8068235" cy="6051176"/>
          </a:xfrm>
          <a:prstGeom prst="rect">
            <a:avLst/>
          </a:prstGeom>
        </p:spPr>
      </p:pic>
      <p:sp>
        <p:nvSpPr>
          <p:cNvPr id="3" name="object 3"/>
          <p:cNvSpPr txBox="1">
            <a:spLocks noGrp="1"/>
          </p:cNvSpPr>
          <p:nvPr>
            <p:ph type="title"/>
          </p:nvPr>
        </p:nvSpPr>
        <p:spPr>
          <a:xfrm>
            <a:off x="3805069" y="701935"/>
            <a:ext cx="2914090" cy="500232"/>
          </a:xfrm>
          <a:prstGeom prst="rect">
            <a:avLst/>
          </a:prstGeom>
        </p:spPr>
        <p:txBody>
          <a:bodyPr vert="horz" wrap="square" lIns="0" tIns="11206" rIns="0" bIns="0" numCol="1" rtlCol="0" anchor="ctr" anchorCtr="0" compatLnSpc="1">
            <a:prstTxWarp prst="textNoShape">
              <a:avLst/>
            </a:prstTxWarp>
            <a:spAutoFit/>
          </a:bodyPr>
          <a:lstStyle/>
          <a:p>
            <a:pPr marL="11206">
              <a:spcBef>
                <a:spcPts val="88"/>
              </a:spcBef>
            </a:pPr>
            <a:r>
              <a:rPr sz="3177" spc="-22" dirty="0">
                <a:solidFill>
                  <a:srgbClr val="FFFF00"/>
                </a:solidFill>
              </a:rPr>
              <a:t>Continuous</a:t>
            </a:r>
            <a:r>
              <a:rPr sz="3177" spc="-141" dirty="0">
                <a:solidFill>
                  <a:srgbClr val="FFFF00"/>
                </a:solidFill>
              </a:rPr>
              <a:t> </a:t>
            </a:r>
            <a:r>
              <a:rPr sz="3177" spc="-22" dirty="0">
                <a:solidFill>
                  <a:srgbClr val="FFFF00"/>
                </a:solidFill>
              </a:rPr>
              <a:t>ASL</a:t>
            </a:r>
            <a:endParaRPr sz="3177"/>
          </a:p>
        </p:txBody>
      </p:sp>
      <p:grpSp>
        <p:nvGrpSpPr>
          <p:cNvPr id="4" name="object 4"/>
          <p:cNvGrpSpPr/>
          <p:nvPr/>
        </p:nvGrpSpPr>
        <p:grpSpPr>
          <a:xfrm>
            <a:off x="5987302" y="1974028"/>
            <a:ext cx="2929217" cy="357468"/>
            <a:chOff x="5985509" y="2237232"/>
            <a:chExt cx="3319779" cy="405130"/>
          </a:xfrm>
        </p:grpSpPr>
        <p:sp>
          <p:nvSpPr>
            <p:cNvPr id="5" name="object 5"/>
            <p:cNvSpPr/>
            <p:nvPr/>
          </p:nvSpPr>
          <p:spPr>
            <a:xfrm>
              <a:off x="5985510" y="2443733"/>
              <a:ext cx="2346325" cy="174625"/>
            </a:xfrm>
            <a:custGeom>
              <a:avLst/>
              <a:gdLst/>
              <a:ahLst/>
              <a:cxnLst/>
              <a:rect l="l" t="t" r="r" b="b"/>
              <a:pathLst>
                <a:path w="2346325" h="174625">
                  <a:moveTo>
                    <a:pt x="1361694" y="0"/>
                  </a:moveTo>
                  <a:lnTo>
                    <a:pt x="0" y="7620"/>
                  </a:lnTo>
                  <a:lnTo>
                    <a:pt x="0" y="36576"/>
                  </a:lnTo>
                  <a:lnTo>
                    <a:pt x="1361694" y="28194"/>
                  </a:lnTo>
                  <a:lnTo>
                    <a:pt x="1361694" y="0"/>
                  </a:lnTo>
                  <a:close/>
                </a:path>
                <a:path w="2346325" h="174625">
                  <a:moveTo>
                    <a:pt x="2346198" y="145542"/>
                  </a:moveTo>
                  <a:lnTo>
                    <a:pt x="1415796" y="145542"/>
                  </a:lnTo>
                  <a:lnTo>
                    <a:pt x="1415796" y="174498"/>
                  </a:lnTo>
                  <a:lnTo>
                    <a:pt x="2346198" y="174498"/>
                  </a:lnTo>
                  <a:lnTo>
                    <a:pt x="2346198" y="145542"/>
                  </a:lnTo>
                  <a:close/>
                </a:path>
              </a:pathLst>
            </a:custGeom>
            <a:solidFill>
              <a:srgbClr val="FFFFFF"/>
            </a:solidFill>
          </p:spPr>
          <p:txBody>
            <a:bodyPr wrap="square" lIns="0" tIns="0" rIns="0" bIns="0" rtlCol="0"/>
            <a:lstStyle/>
            <a:p>
              <a:endParaRPr sz="1412"/>
            </a:p>
          </p:txBody>
        </p:sp>
        <p:sp>
          <p:nvSpPr>
            <p:cNvPr id="6" name="object 6"/>
            <p:cNvSpPr/>
            <p:nvPr/>
          </p:nvSpPr>
          <p:spPr>
            <a:xfrm>
              <a:off x="8263127" y="2237232"/>
              <a:ext cx="1042035" cy="405130"/>
            </a:xfrm>
            <a:custGeom>
              <a:avLst/>
              <a:gdLst/>
              <a:ahLst/>
              <a:cxnLst/>
              <a:rect l="l" t="t" r="r" b="b"/>
              <a:pathLst>
                <a:path w="1042034" h="405130">
                  <a:moveTo>
                    <a:pt x="1041653" y="404621"/>
                  </a:moveTo>
                  <a:lnTo>
                    <a:pt x="1041653" y="0"/>
                  </a:lnTo>
                  <a:lnTo>
                    <a:pt x="0" y="0"/>
                  </a:lnTo>
                  <a:lnTo>
                    <a:pt x="0" y="404622"/>
                  </a:lnTo>
                  <a:lnTo>
                    <a:pt x="19050" y="404622"/>
                  </a:lnTo>
                  <a:lnTo>
                    <a:pt x="19050" y="38100"/>
                  </a:lnTo>
                  <a:lnTo>
                    <a:pt x="38100" y="19050"/>
                  </a:lnTo>
                  <a:lnTo>
                    <a:pt x="38100" y="38100"/>
                  </a:lnTo>
                  <a:lnTo>
                    <a:pt x="1003553" y="38099"/>
                  </a:lnTo>
                  <a:lnTo>
                    <a:pt x="1003553" y="19049"/>
                  </a:lnTo>
                  <a:lnTo>
                    <a:pt x="1022603" y="38099"/>
                  </a:lnTo>
                  <a:lnTo>
                    <a:pt x="1022603" y="404621"/>
                  </a:lnTo>
                  <a:lnTo>
                    <a:pt x="1041653" y="404621"/>
                  </a:lnTo>
                  <a:close/>
                </a:path>
                <a:path w="1042034" h="405130">
                  <a:moveTo>
                    <a:pt x="38100" y="38100"/>
                  </a:moveTo>
                  <a:lnTo>
                    <a:pt x="38100" y="19050"/>
                  </a:lnTo>
                  <a:lnTo>
                    <a:pt x="19050" y="38100"/>
                  </a:lnTo>
                  <a:lnTo>
                    <a:pt x="38100" y="38100"/>
                  </a:lnTo>
                  <a:close/>
                </a:path>
                <a:path w="1042034" h="405130">
                  <a:moveTo>
                    <a:pt x="38100" y="366522"/>
                  </a:moveTo>
                  <a:lnTo>
                    <a:pt x="38100" y="38100"/>
                  </a:lnTo>
                  <a:lnTo>
                    <a:pt x="19050" y="38100"/>
                  </a:lnTo>
                  <a:lnTo>
                    <a:pt x="19050" y="366522"/>
                  </a:lnTo>
                  <a:lnTo>
                    <a:pt x="38100" y="366522"/>
                  </a:lnTo>
                  <a:close/>
                </a:path>
                <a:path w="1042034" h="405130">
                  <a:moveTo>
                    <a:pt x="1022603" y="366521"/>
                  </a:moveTo>
                  <a:lnTo>
                    <a:pt x="19050" y="366522"/>
                  </a:lnTo>
                  <a:lnTo>
                    <a:pt x="38100" y="385572"/>
                  </a:lnTo>
                  <a:lnTo>
                    <a:pt x="38100" y="404622"/>
                  </a:lnTo>
                  <a:lnTo>
                    <a:pt x="1003553" y="404621"/>
                  </a:lnTo>
                  <a:lnTo>
                    <a:pt x="1003553" y="385571"/>
                  </a:lnTo>
                  <a:lnTo>
                    <a:pt x="1022603" y="366521"/>
                  </a:lnTo>
                  <a:close/>
                </a:path>
                <a:path w="1042034" h="405130">
                  <a:moveTo>
                    <a:pt x="38100" y="404622"/>
                  </a:moveTo>
                  <a:lnTo>
                    <a:pt x="38100" y="385572"/>
                  </a:lnTo>
                  <a:lnTo>
                    <a:pt x="19050" y="366522"/>
                  </a:lnTo>
                  <a:lnTo>
                    <a:pt x="19050" y="404622"/>
                  </a:lnTo>
                  <a:lnTo>
                    <a:pt x="38100" y="404622"/>
                  </a:lnTo>
                  <a:close/>
                </a:path>
                <a:path w="1042034" h="405130">
                  <a:moveTo>
                    <a:pt x="1022603" y="38099"/>
                  </a:moveTo>
                  <a:lnTo>
                    <a:pt x="1003553" y="19049"/>
                  </a:lnTo>
                  <a:lnTo>
                    <a:pt x="1003553" y="38099"/>
                  </a:lnTo>
                  <a:lnTo>
                    <a:pt x="1022603" y="38099"/>
                  </a:lnTo>
                  <a:close/>
                </a:path>
                <a:path w="1042034" h="405130">
                  <a:moveTo>
                    <a:pt x="1022603" y="366521"/>
                  </a:moveTo>
                  <a:lnTo>
                    <a:pt x="1022603" y="38099"/>
                  </a:lnTo>
                  <a:lnTo>
                    <a:pt x="1003553" y="38099"/>
                  </a:lnTo>
                  <a:lnTo>
                    <a:pt x="1003553" y="366521"/>
                  </a:lnTo>
                  <a:lnTo>
                    <a:pt x="1022603" y="366521"/>
                  </a:lnTo>
                  <a:close/>
                </a:path>
                <a:path w="1042034" h="405130">
                  <a:moveTo>
                    <a:pt x="1022603" y="404621"/>
                  </a:moveTo>
                  <a:lnTo>
                    <a:pt x="1022603" y="366521"/>
                  </a:lnTo>
                  <a:lnTo>
                    <a:pt x="1003553" y="385571"/>
                  </a:lnTo>
                  <a:lnTo>
                    <a:pt x="1003553" y="404621"/>
                  </a:lnTo>
                  <a:lnTo>
                    <a:pt x="1022603" y="404621"/>
                  </a:lnTo>
                  <a:close/>
                </a:path>
              </a:pathLst>
            </a:custGeom>
            <a:solidFill>
              <a:srgbClr val="EFF40E"/>
            </a:solidFill>
          </p:spPr>
          <p:txBody>
            <a:bodyPr wrap="square" lIns="0" tIns="0" rIns="0" bIns="0" rtlCol="0"/>
            <a:lstStyle/>
            <a:p>
              <a:endParaRPr sz="1412"/>
            </a:p>
          </p:txBody>
        </p:sp>
      </p:grpSp>
      <p:sp>
        <p:nvSpPr>
          <p:cNvPr id="7" name="object 7"/>
          <p:cNvSpPr txBox="1"/>
          <p:nvPr/>
        </p:nvSpPr>
        <p:spPr>
          <a:xfrm>
            <a:off x="8013775" y="1990837"/>
            <a:ext cx="885825" cy="278309"/>
          </a:xfrm>
          <a:prstGeom prst="rect">
            <a:avLst/>
          </a:prstGeom>
          <a:solidFill>
            <a:srgbClr val="FFFFFF"/>
          </a:solidFill>
        </p:spPr>
        <p:txBody>
          <a:bodyPr vert="horz" wrap="square" lIns="0" tIns="33618" rIns="0" bIns="0" rtlCol="0">
            <a:spAutoFit/>
          </a:bodyPr>
          <a:lstStyle/>
          <a:p>
            <a:pPr marL="79566">
              <a:spcBef>
                <a:spcPts val="265"/>
              </a:spcBef>
            </a:pPr>
            <a:r>
              <a:rPr sz="1588" spc="-9" dirty="0">
                <a:solidFill>
                  <a:srgbClr val="0E0E0E"/>
                </a:solidFill>
                <a:latin typeface="Arial"/>
                <a:cs typeface="Arial"/>
              </a:rPr>
              <a:t>Imaging</a:t>
            </a:r>
            <a:endParaRPr sz="1588">
              <a:latin typeface="Arial"/>
              <a:cs typeface="Arial"/>
            </a:endParaRPr>
          </a:p>
        </p:txBody>
      </p:sp>
      <p:sp>
        <p:nvSpPr>
          <p:cNvPr id="8" name="object 8"/>
          <p:cNvSpPr txBox="1"/>
          <p:nvPr/>
        </p:nvSpPr>
        <p:spPr>
          <a:xfrm>
            <a:off x="7809608" y="2438849"/>
            <a:ext cx="161365" cy="200802"/>
          </a:xfrm>
          <a:prstGeom prst="rect">
            <a:avLst/>
          </a:prstGeom>
        </p:spPr>
        <p:txBody>
          <a:bodyPr vert="horz" wrap="square" lIns="0" tIns="10646" rIns="0" bIns="0" rtlCol="0">
            <a:spAutoFit/>
          </a:bodyPr>
          <a:lstStyle/>
          <a:p>
            <a:pPr marL="11206">
              <a:spcBef>
                <a:spcPts val="84"/>
              </a:spcBef>
            </a:pPr>
            <a:r>
              <a:rPr sz="1235" spc="-22" dirty="0">
                <a:solidFill>
                  <a:srgbClr val="FFFFFF"/>
                </a:solidFill>
                <a:latin typeface="Arial"/>
                <a:cs typeface="Arial"/>
              </a:rPr>
              <a:t>TI</a:t>
            </a:r>
            <a:endParaRPr sz="1235">
              <a:latin typeface="Arial"/>
              <a:cs typeface="Arial"/>
            </a:endParaRPr>
          </a:p>
        </p:txBody>
      </p:sp>
      <p:sp>
        <p:nvSpPr>
          <p:cNvPr id="9" name="object 9"/>
          <p:cNvSpPr txBox="1"/>
          <p:nvPr/>
        </p:nvSpPr>
        <p:spPr>
          <a:xfrm>
            <a:off x="5925668" y="2424734"/>
            <a:ext cx="109818" cy="200802"/>
          </a:xfrm>
          <a:prstGeom prst="rect">
            <a:avLst/>
          </a:prstGeom>
        </p:spPr>
        <p:txBody>
          <a:bodyPr vert="horz" wrap="square" lIns="0" tIns="10646" rIns="0" bIns="0" rtlCol="0">
            <a:spAutoFit/>
          </a:bodyPr>
          <a:lstStyle/>
          <a:p>
            <a:pPr marL="11206">
              <a:spcBef>
                <a:spcPts val="84"/>
              </a:spcBef>
            </a:pPr>
            <a:r>
              <a:rPr sz="1235" spc="-4" dirty="0">
                <a:solidFill>
                  <a:srgbClr val="FFFFFF"/>
                </a:solidFill>
                <a:latin typeface="Arial"/>
                <a:cs typeface="Arial"/>
              </a:rPr>
              <a:t>0</a:t>
            </a:r>
            <a:endParaRPr sz="1235">
              <a:latin typeface="Arial"/>
              <a:cs typeface="Arial"/>
            </a:endParaRPr>
          </a:p>
        </p:txBody>
      </p:sp>
      <p:sp>
        <p:nvSpPr>
          <p:cNvPr id="10" name="object 10"/>
          <p:cNvSpPr txBox="1"/>
          <p:nvPr/>
        </p:nvSpPr>
        <p:spPr>
          <a:xfrm>
            <a:off x="5227098" y="2047538"/>
            <a:ext cx="751354" cy="572559"/>
          </a:xfrm>
          <a:prstGeom prst="rect">
            <a:avLst/>
          </a:prstGeom>
        </p:spPr>
        <p:txBody>
          <a:bodyPr vert="horz" wrap="square" lIns="0" tIns="11206" rIns="0" bIns="0" rtlCol="0">
            <a:spAutoFit/>
          </a:bodyPr>
          <a:lstStyle/>
          <a:p>
            <a:pPr marL="52670">
              <a:spcBef>
                <a:spcPts val="88"/>
              </a:spcBef>
              <a:tabLst>
                <a:tab pos="546876" algn="l"/>
                <a:tab pos="739628" algn="l"/>
              </a:tabLst>
            </a:pPr>
            <a:r>
              <a:rPr sz="1412" spc="-22" dirty="0">
                <a:solidFill>
                  <a:srgbClr val="FFFFFF"/>
                </a:solidFill>
                <a:latin typeface="Arial Black"/>
                <a:cs typeface="Arial Black"/>
              </a:rPr>
              <a:t>RF</a:t>
            </a:r>
            <a:r>
              <a:rPr sz="1412" dirty="0">
                <a:solidFill>
                  <a:srgbClr val="FFFFFF"/>
                </a:solidFill>
                <a:latin typeface="Arial Black"/>
                <a:cs typeface="Arial Black"/>
              </a:rPr>
              <a:t>	</a:t>
            </a:r>
            <a:r>
              <a:rPr sz="1412" u="heavy" dirty="0">
                <a:solidFill>
                  <a:srgbClr val="FFFFFF"/>
                </a:solidFill>
                <a:uFill>
                  <a:solidFill>
                    <a:srgbClr val="FFFFFF"/>
                  </a:solidFill>
                </a:uFill>
                <a:latin typeface="Arial Black"/>
                <a:cs typeface="Arial Black"/>
              </a:rPr>
              <a:t>	</a:t>
            </a:r>
            <a:endParaRPr sz="1412">
              <a:latin typeface="Arial Black"/>
              <a:cs typeface="Arial Black"/>
            </a:endParaRPr>
          </a:p>
          <a:p>
            <a:pPr marL="11206">
              <a:spcBef>
                <a:spcPts val="1240"/>
              </a:spcBef>
            </a:pPr>
            <a:r>
              <a:rPr sz="1235" spc="-18" dirty="0">
                <a:solidFill>
                  <a:srgbClr val="FFFFFF"/>
                </a:solidFill>
                <a:latin typeface="Arial"/>
                <a:cs typeface="Arial"/>
              </a:rPr>
              <a:t>Time</a:t>
            </a:r>
            <a:endParaRPr sz="1235">
              <a:latin typeface="Arial"/>
              <a:cs typeface="Arial"/>
            </a:endParaRPr>
          </a:p>
        </p:txBody>
      </p:sp>
      <p:grpSp>
        <p:nvGrpSpPr>
          <p:cNvPr id="11" name="object 11"/>
          <p:cNvGrpSpPr/>
          <p:nvPr/>
        </p:nvGrpSpPr>
        <p:grpSpPr>
          <a:xfrm>
            <a:off x="5425216" y="2164976"/>
            <a:ext cx="3012141" cy="3131484"/>
            <a:chOff x="5348478" y="2453639"/>
            <a:chExt cx="3413760" cy="3549015"/>
          </a:xfrm>
        </p:grpSpPr>
        <p:sp>
          <p:nvSpPr>
            <p:cNvPr id="12" name="object 12"/>
            <p:cNvSpPr/>
            <p:nvPr/>
          </p:nvSpPr>
          <p:spPr>
            <a:xfrm>
              <a:off x="6060186" y="2609849"/>
              <a:ext cx="1231900" cy="600710"/>
            </a:xfrm>
            <a:custGeom>
              <a:avLst/>
              <a:gdLst/>
              <a:ahLst/>
              <a:cxnLst/>
              <a:rect l="l" t="t" r="r" b="b"/>
              <a:pathLst>
                <a:path w="1231900" h="600710">
                  <a:moveTo>
                    <a:pt x="114300" y="114300"/>
                  </a:moveTo>
                  <a:lnTo>
                    <a:pt x="57150" y="0"/>
                  </a:lnTo>
                  <a:lnTo>
                    <a:pt x="0" y="114300"/>
                  </a:lnTo>
                  <a:lnTo>
                    <a:pt x="38100" y="114300"/>
                  </a:lnTo>
                  <a:lnTo>
                    <a:pt x="38100" y="593598"/>
                  </a:lnTo>
                  <a:lnTo>
                    <a:pt x="76200" y="593598"/>
                  </a:lnTo>
                  <a:lnTo>
                    <a:pt x="76200" y="114300"/>
                  </a:lnTo>
                  <a:lnTo>
                    <a:pt x="114300" y="114300"/>
                  </a:lnTo>
                  <a:close/>
                </a:path>
                <a:path w="1231900" h="600710">
                  <a:moveTo>
                    <a:pt x="294894" y="119634"/>
                  </a:moveTo>
                  <a:lnTo>
                    <a:pt x="237744" y="5334"/>
                  </a:lnTo>
                  <a:lnTo>
                    <a:pt x="180594" y="119634"/>
                  </a:lnTo>
                  <a:lnTo>
                    <a:pt x="218694" y="119634"/>
                  </a:lnTo>
                  <a:lnTo>
                    <a:pt x="218694" y="598932"/>
                  </a:lnTo>
                  <a:lnTo>
                    <a:pt x="256794" y="598932"/>
                  </a:lnTo>
                  <a:lnTo>
                    <a:pt x="256794" y="119634"/>
                  </a:lnTo>
                  <a:lnTo>
                    <a:pt x="294894" y="119634"/>
                  </a:lnTo>
                  <a:close/>
                </a:path>
                <a:path w="1231900" h="600710">
                  <a:moveTo>
                    <a:pt x="482333" y="121158"/>
                  </a:moveTo>
                  <a:lnTo>
                    <a:pt x="425196" y="6858"/>
                  </a:lnTo>
                  <a:lnTo>
                    <a:pt x="368046" y="121158"/>
                  </a:lnTo>
                  <a:lnTo>
                    <a:pt x="406133" y="121158"/>
                  </a:lnTo>
                  <a:lnTo>
                    <a:pt x="406133" y="600456"/>
                  </a:lnTo>
                  <a:lnTo>
                    <a:pt x="444233" y="600456"/>
                  </a:lnTo>
                  <a:lnTo>
                    <a:pt x="444233" y="121158"/>
                  </a:lnTo>
                  <a:lnTo>
                    <a:pt x="482333" y="121158"/>
                  </a:lnTo>
                  <a:close/>
                </a:path>
                <a:path w="1231900" h="600710">
                  <a:moveTo>
                    <a:pt x="669798" y="121158"/>
                  </a:moveTo>
                  <a:lnTo>
                    <a:pt x="612648" y="6858"/>
                  </a:lnTo>
                  <a:lnTo>
                    <a:pt x="555485" y="121158"/>
                  </a:lnTo>
                  <a:lnTo>
                    <a:pt x="593585" y="121158"/>
                  </a:lnTo>
                  <a:lnTo>
                    <a:pt x="593585" y="600456"/>
                  </a:lnTo>
                  <a:lnTo>
                    <a:pt x="631698" y="600456"/>
                  </a:lnTo>
                  <a:lnTo>
                    <a:pt x="631698" y="121158"/>
                  </a:lnTo>
                  <a:lnTo>
                    <a:pt x="669798" y="121158"/>
                  </a:lnTo>
                  <a:close/>
                </a:path>
                <a:path w="1231900" h="600710">
                  <a:moveTo>
                    <a:pt x="857250" y="118110"/>
                  </a:moveTo>
                  <a:lnTo>
                    <a:pt x="800100" y="3810"/>
                  </a:lnTo>
                  <a:lnTo>
                    <a:pt x="742950" y="118110"/>
                  </a:lnTo>
                  <a:lnTo>
                    <a:pt x="781050" y="118110"/>
                  </a:lnTo>
                  <a:lnTo>
                    <a:pt x="781050" y="597408"/>
                  </a:lnTo>
                  <a:lnTo>
                    <a:pt x="819150" y="597408"/>
                  </a:lnTo>
                  <a:lnTo>
                    <a:pt x="819150" y="118110"/>
                  </a:lnTo>
                  <a:lnTo>
                    <a:pt x="857250" y="118110"/>
                  </a:lnTo>
                  <a:close/>
                </a:path>
                <a:path w="1231900" h="600710">
                  <a:moveTo>
                    <a:pt x="1047750" y="121158"/>
                  </a:moveTo>
                  <a:lnTo>
                    <a:pt x="990600" y="6858"/>
                  </a:lnTo>
                  <a:lnTo>
                    <a:pt x="933450" y="121158"/>
                  </a:lnTo>
                  <a:lnTo>
                    <a:pt x="971550" y="121158"/>
                  </a:lnTo>
                  <a:lnTo>
                    <a:pt x="971550" y="600456"/>
                  </a:lnTo>
                  <a:lnTo>
                    <a:pt x="1009650" y="600456"/>
                  </a:lnTo>
                  <a:lnTo>
                    <a:pt x="1009650" y="121158"/>
                  </a:lnTo>
                  <a:lnTo>
                    <a:pt x="1047750" y="121158"/>
                  </a:lnTo>
                  <a:close/>
                </a:path>
                <a:path w="1231900" h="600710">
                  <a:moveTo>
                    <a:pt x="1231392" y="121158"/>
                  </a:moveTo>
                  <a:lnTo>
                    <a:pt x="1174242" y="6858"/>
                  </a:lnTo>
                  <a:lnTo>
                    <a:pt x="1117092" y="121158"/>
                  </a:lnTo>
                  <a:lnTo>
                    <a:pt x="1155192" y="121158"/>
                  </a:lnTo>
                  <a:lnTo>
                    <a:pt x="1155192" y="600456"/>
                  </a:lnTo>
                  <a:lnTo>
                    <a:pt x="1193292" y="600456"/>
                  </a:lnTo>
                  <a:lnTo>
                    <a:pt x="1193292" y="121158"/>
                  </a:lnTo>
                  <a:lnTo>
                    <a:pt x="1231392" y="121158"/>
                  </a:lnTo>
                  <a:close/>
                </a:path>
              </a:pathLst>
            </a:custGeom>
            <a:solidFill>
              <a:srgbClr val="EFF40E"/>
            </a:solidFill>
          </p:spPr>
          <p:txBody>
            <a:bodyPr wrap="square" lIns="0" tIns="0" rIns="0" bIns="0" rtlCol="0"/>
            <a:lstStyle/>
            <a:p>
              <a:endParaRPr sz="1412"/>
            </a:p>
          </p:txBody>
        </p:sp>
        <p:sp>
          <p:nvSpPr>
            <p:cNvPr id="13" name="object 13"/>
            <p:cNvSpPr/>
            <p:nvPr/>
          </p:nvSpPr>
          <p:spPr>
            <a:xfrm>
              <a:off x="5931408" y="2453639"/>
              <a:ext cx="1483995" cy="151765"/>
            </a:xfrm>
            <a:custGeom>
              <a:avLst/>
              <a:gdLst/>
              <a:ahLst/>
              <a:cxnLst/>
              <a:rect l="l" t="t" r="r" b="b"/>
              <a:pathLst>
                <a:path w="1483995" h="151764">
                  <a:moveTo>
                    <a:pt x="86868" y="19812"/>
                  </a:moveTo>
                  <a:lnTo>
                    <a:pt x="61722" y="7620"/>
                  </a:lnTo>
                  <a:lnTo>
                    <a:pt x="0" y="131064"/>
                  </a:lnTo>
                  <a:lnTo>
                    <a:pt x="25146" y="144018"/>
                  </a:lnTo>
                  <a:lnTo>
                    <a:pt x="86868" y="19812"/>
                  </a:lnTo>
                  <a:close/>
                </a:path>
                <a:path w="1483995" h="151764">
                  <a:moveTo>
                    <a:pt x="1483614" y="142494"/>
                  </a:moveTo>
                  <a:lnTo>
                    <a:pt x="1435608" y="0"/>
                  </a:lnTo>
                  <a:lnTo>
                    <a:pt x="1408938" y="8382"/>
                  </a:lnTo>
                  <a:lnTo>
                    <a:pt x="1456182" y="151638"/>
                  </a:lnTo>
                  <a:lnTo>
                    <a:pt x="1483614" y="142494"/>
                  </a:lnTo>
                  <a:close/>
                </a:path>
              </a:pathLst>
            </a:custGeom>
            <a:solidFill>
              <a:srgbClr val="FFFFFF"/>
            </a:solidFill>
          </p:spPr>
          <p:txBody>
            <a:bodyPr wrap="square" lIns="0" tIns="0" rIns="0" bIns="0" rtlCol="0"/>
            <a:lstStyle/>
            <a:p>
              <a:endParaRPr sz="1412"/>
            </a:p>
          </p:txBody>
        </p:sp>
        <p:pic>
          <p:nvPicPr>
            <p:cNvPr id="14" name="object 14"/>
            <p:cNvPicPr/>
            <p:nvPr/>
          </p:nvPicPr>
          <p:blipFill>
            <a:blip r:embed="rId3" cstate="print"/>
            <a:stretch>
              <a:fillRect/>
            </a:stretch>
          </p:blipFill>
          <p:spPr>
            <a:xfrm>
              <a:off x="5348478" y="5615177"/>
              <a:ext cx="3413759" cy="387095"/>
            </a:xfrm>
            <a:prstGeom prst="rect">
              <a:avLst/>
            </a:prstGeom>
          </p:spPr>
        </p:pic>
      </p:grpSp>
      <p:sp>
        <p:nvSpPr>
          <p:cNvPr id="15" name="object 15"/>
          <p:cNvSpPr txBox="1"/>
          <p:nvPr/>
        </p:nvSpPr>
        <p:spPr>
          <a:xfrm>
            <a:off x="6302184" y="5407378"/>
            <a:ext cx="791696" cy="744401"/>
          </a:xfrm>
          <a:prstGeom prst="rect">
            <a:avLst/>
          </a:prstGeom>
        </p:spPr>
        <p:txBody>
          <a:bodyPr vert="horz" wrap="square" lIns="0" tIns="11206" rIns="0" bIns="0" rtlCol="0">
            <a:spAutoFit/>
          </a:bodyPr>
          <a:lstStyle/>
          <a:p>
            <a:pPr marL="11206">
              <a:spcBef>
                <a:spcPts val="88"/>
              </a:spcBef>
            </a:pPr>
            <a:r>
              <a:rPr sz="1588" spc="-18" dirty="0">
                <a:solidFill>
                  <a:srgbClr val="FFFFFF"/>
                </a:solidFill>
                <a:latin typeface="Calibri"/>
                <a:cs typeface="Calibri"/>
              </a:rPr>
              <a:t>CASL</a:t>
            </a:r>
            <a:endParaRPr sz="1588" dirty="0">
              <a:latin typeface="Calibri"/>
              <a:cs typeface="Calibri"/>
            </a:endParaRPr>
          </a:p>
          <a:p>
            <a:pPr marL="11206" marR="4483"/>
            <a:r>
              <a:rPr sz="1588" dirty="0">
                <a:solidFill>
                  <a:srgbClr val="FFFFFF"/>
                </a:solidFill>
                <a:latin typeface="Calibri"/>
                <a:cs typeface="Calibri"/>
              </a:rPr>
              <a:t>t:</a:t>
            </a:r>
            <a:r>
              <a:rPr sz="1588" spc="-4" dirty="0">
                <a:solidFill>
                  <a:srgbClr val="FFFFFF"/>
                </a:solidFill>
                <a:latin typeface="Calibri"/>
                <a:cs typeface="Calibri"/>
              </a:rPr>
              <a:t> </a:t>
            </a:r>
            <a:r>
              <a:rPr sz="1588" spc="-9" dirty="0">
                <a:solidFill>
                  <a:srgbClr val="FFFFFF"/>
                </a:solidFill>
                <a:latin typeface="Calibri"/>
                <a:cs typeface="Calibri"/>
              </a:rPr>
              <a:t>1.6sec </a:t>
            </a:r>
            <a:r>
              <a:rPr sz="1588" dirty="0">
                <a:solidFill>
                  <a:srgbClr val="FFFFFF"/>
                </a:solidFill>
                <a:latin typeface="Calibri"/>
                <a:cs typeface="Calibri"/>
              </a:rPr>
              <a:t>TI:</a:t>
            </a:r>
            <a:r>
              <a:rPr sz="1588" spc="4" dirty="0">
                <a:solidFill>
                  <a:srgbClr val="FFFFFF"/>
                </a:solidFill>
                <a:latin typeface="Calibri"/>
                <a:cs typeface="Calibri"/>
              </a:rPr>
              <a:t> </a:t>
            </a:r>
            <a:r>
              <a:rPr sz="1588" spc="-9" dirty="0">
                <a:solidFill>
                  <a:srgbClr val="FFFFFF"/>
                </a:solidFill>
                <a:latin typeface="Calibri"/>
                <a:cs typeface="Calibri"/>
              </a:rPr>
              <a:t>2.6sec</a:t>
            </a:r>
            <a:endParaRPr sz="1588" dirty="0">
              <a:latin typeface="Calibri"/>
              <a:cs typeface="Calibri"/>
            </a:endParaRPr>
          </a:p>
        </p:txBody>
      </p:sp>
      <p:sp>
        <p:nvSpPr>
          <p:cNvPr id="16" name="object 16"/>
          <p:cNvSpPr txBox="1"/>
          <p:nvPr/>
        </p:nvSpPr>
        <p:spPr>
          <a:xfrm>
            <a:off x="2878201" y="5564253"/>
            <a:ext cx="3323104" cy="934593"/>
          </a:xfrm>
          <a:prstGeom prst="rect">
            <a:avLst/>
          </a:prstGeom>
        </p:spPr>
        <p:txBody>
          <a:bodyPr vert="horz" wrap="square" lIns="0" tIns="67796" rIns="0" bIns="0" rtlCol="0">
            <a:spAutoFit/>
          </a:bodyPr>
          <a:lstStyle/>
          <a:p>
            <a:pPr marL="856735">
              <a:spcBef>
                <a:spcPts val="534"/>
              </a:spcBef>
            </a:pPr>
            <a:r>
              <a:rPr sz="1765" b="1" dirty="0">
                <a:solidFill>
                  <a:srgbClr val="FFFFFF"/>
                </a:solidFill>
                <a:latin typeface="Calibri"/>
                <a:cs typeface="Calibri"/>
              </a:rPr>
              <a:t>SNR</a:t>
            </a:r>
            <a:r>
              <a:rPr sz="1765" b="1" spc="-71" dirty="0">
                <a:solidFill>
                  <a:srgbClr val="FFFFFF"/>
                </a:solidFill>
                <a:latin typeface="Calibri"/>
                <a:cs typeface="Calibri"/>
              </a:rPr>
              <a:t> </a:t>
            </a:r>
            <a:r>
              <a:rPr sz="1765" b="1" dirty="0">
                <a:solidFill>
                  <a:srgbClr val="FFFFFF"/>
                </a:solidFill>
                <a:latin typeface="Calibri"/>
                <a:cs typeface="Calibri"/>
              </a:rPr>
              <a:t>efficiency≈</a:t>
            </a:r>
            <a:r>
              <a:rPr sz="1765" b="1" spc="-57" dirty="0">
                <a:solidFill>
                  <a:srgbClr val="FFFFFF"/>
                </a:solidFill>
                <a:latin typeface="Calibri"/>
                <a:cs typeface="Calibri"/>
              </a:rPr>
              <a:t> </a:t>
            </a:r>
            <a:r>
              <a:rPr sz="1765" b="1" spc="-22" dirty="0">
                <a:solidFill>
                  <a:srgbClr val="FFFFFF"/>
                </a:solidFill>
                <a:latin typeface="Calibri"/>
                <a:cs typeface="Calibri"/>
              </a:rPr>
              <a:t>x2</a:t>
            </a:r>
            <a:endParaRPr sz="1765" dirty="0">
              <a:latin typeface="Calibri"/>
              <a:cs typeface="Calibri"/>
            </a:endParaRPr>
          </a:p>
          <a:p>
            <a:pPr marL="11206">
              <a:spcBef>
                <a:spcPts val="441"/>
              </a:spcBef>
            </a:pPr>
            <a:r>
              <a:rPr sz="1765" dirty="0">
                <a:solidFill>
                  <a:srgbClr val="EFF40E"/>
                </a:solidFill>
                <a:latin typeface="Calibri"/>
                <a:cs typeface="Calibri"/>
              </a:rPr>
              <a:t>Additional</a:t>
            </a:r>
            <a:r>
              <a:rPr sz="1765" spc="-57" dirty="0">
                <a:solidFill>
                  <a:srgbClr val="EFF40E"/>
                </a:solidFill>
                <a:latin typeface="Calibri"/>
                <a:cs typeface="Calibri"/>
              </a:rPr>
              <a:t> </a:t>
            </a:r>
            <a:r>
              <a:rPr sz="1765" dirty="0">
                <a:solidFill>
                  <a:srgbClr val="EFF40E"/>
                </a:solidFill>
                <a:latin typeface="Calibri"/>
                <a:cs typeface="Calibri"/>
              </a:rPr>
              <a:t>RF</a:t>
            </a:r>
            <a:r>
              <a:rPr sz="1765" spc="-62" dirty="0">
                <a:solidFill>
                  <a:srgbClr val="EFF40E"/>
                </a:solidFill>
                <a:latin typeface="Calibri"/>
                <a:cs typeface="Calibri"/>
              </a:rPr>
              <a:t> </a:t>
            </a:r>
            <a:r>
              <a:rPr sz="1765" spc="-9" dirty="0">
                <a:solidFill>
                  <a:srgbClr val="EFF40E"/>
                </a:solidFill>
                <a:latin typeface="Calibri"/>
                <a:cs typeface="Calibri"/>
              </a:rPr>
              <a:t>system</a:t>
            </a:r>
            <a:r>
              <a:rPr sz="1765" spc="-49" dirty="0">
                <a:solidFill>
                  <a:srgbClr val="EFF40E"/>
                </a:solidFill>
                <a:latin typeface="Calibri"/>
                <a:cs typeface="Calibri"/>
              </a:rPr>
              <a:t> </a:t>
            </a:r>
            <a:r>
              <a:rPr sz="1765" spc="-22" dirty="0">
                <a:solidFill>
                  <a:srgbClr val="EFF40E"/>
                </a:solidFill>
                <a:latin typeface="Calibri"/>
                <a:cs typeface="Calibri"/>
              </a:rPr>
              <a:t>or</a:t>
            </a:r>
            <a:endParaRPr sz="1765" dirty="0">
              <a:latin typeface="Calibri"/>
              <a:cs typeface="Calibri"/>
            </a:endParaRPr>
          </a:p>
          <a:p>
            <a:pPr marL="11206"/>
            <a:r>
              <a:rPr sz="1765" dirty="0">
                <a:solidFill>
                  <a:srgbClr val="EFF40E"/>
                </a:solidFill>
                <a:latin typeface="Calibri"/>
                <a:cs typeface="Calibri"/>
              </a:rPr>
              <a:t>AM</a:t>
            </a:r>
            <a:r>
              <a:rPr sz="1765" spc="-49" dirty="0">
                <a:solidFill>
                  <a:srgbClr val="EFF40E"/>
                </a:solidFill>
                <a:latin typeface="Calibri"/>
                <a:cs typeface="Calibri"/>
              </a:rPr>
              <a:t> </a:t>
            </a:r>
            <a:r>
              <a:rPr sz="1765" dirty="0">
                <a:solidFill>
                  <a:srgbClr val="EFF40E"/>
                </a:solidFill>
                <a:latin typeface="Calibri"/>
                <a:cs typeface="Calibri"/>
              </a:rPr>
              <a:t>method</a:t>
            </a:r>
            <a:r>
              <a:rPr sz="1765" spc="-49" dirty="0">
                <a:solidFill>
                  <a:srgbClr val="EFF40E"/>
                </a:solidFill>
                <a:latin typeface="Calibri"/>
                <a:cs typeface="Calibri"/>
              </a:rPr>
              <a:t> </a:t>
            </a:r>
            <a:r>
              <a:rPr sz="1765" dirty="0">
                <a:solidFill>
                  <a:srgbClr val="EFF40E"/>
                </a:solidFill>
                <a:latin typeface="Calibri"/>
                <a:cs typeface="Calibri"/>
              </a:rPr>
              <a:t>(69%</a:t>
            </a:r>
            <a:r>
              <a:rPr sz="1765" spc="-53" dirty="0">
                <a:solidFill>
                  <a:srgbClr val="EFF40E"/>
                </a:solidFill>
                <a:latin typeface="Calibri"/>
                <a:cs typeface="Calibri"/>
              </a:rPr>
              <a:t> </a:t>
            </a:r>
            <a:r>
              <a:rPr sz="1765" dirty="0">
                <a:solidFill>
                  <a:srgbClr val="EFF40E"/>
                </a:solidFill>
                <a:latin typeface="Calibri"/>
                <a:cs typeface="Calibri"/>
              </a:rPr>
              <a:t>tagging</a:t>
            </a:r>
            <a:r>
              <a:rPr sz="1765" spc="-53" dirty="0">
                <a:solidFill>
                  <a:srgbClr val="EFF40E"/>
                </a:solidFill>
                <a:latin typeface="Calibri"/>
                <a:cs typeface="Calibri"/>
              </a:rPr>
              <a:t> </a:t>
            </a:r>
            <a:r>
              <a:rPr sz="1765" spc="-9" dirty="0">
                <a:solidFill>
                  <a:srgbClr val="EFF40E"/>
                </a:solidFill>
                <a:latin typeface="Calibri"/>
                <a:cs typeface="Calibri"/>
              </a:rPr>
              <a:t>efficiency)</a:t>
            </a:r>
            <a:endParaRPr sz="1765" dirty="0">
              <a:latin typeface="Calibri"/>
              <a:cs typeface="Calibri"/>
            </a:endParaRPr>
          </a:p>
        </p:txBody>
      </p:sp>
      <p:grpSp>
        <p:nvGrpSpPr>
          <p:cNvPr id="17" name="object 17"/>
          <p:cNvGrpSpPr/>
          <p:nvPr/>
        </p:nvGrpSpPr>
        <p:grpSpPr>
          <a:xfrm>
            <a:off x="1378324" y="2487706"/>
            <a:ext cx="6301628" cy="3160059"/>
            <a:chOff x="762000" y="2819400"/>
            <a:chExt cx="7141845" cy="3581400"/>
          </a:xfrm>
        </p:grpSpPr>
        <p:pic>
          <p:nvPicPr>
            <p:cNvPr id="18" name="object 18"/>
            <p:cNvPicPr/>
            <p:nvPr/>
          </p:nvPicPr>
          <p:blipFill>
            <a:blip r:embed="rId4" cstate="print"/>
            <a:stretch>
              <a:fillRect/>
            </a:stretch>
          </p:blipFill>
          <p:spPr>
            <a:xfrm>
              <a:off x="762000" y="2819400"/>
              <a:ext cx="4040885" cy="3581400"/>
            </a:xfrm>
            <a:prstGeom prst="rect">
              <a:avLst/>
            </a:prstGeom>
          </p:spPr>
        </p:pic>
        <p:sp>
          <p:nvSpPr>
            <p:cNvPr id="19" name="object 19"/>
            <p:cNvSpPr/>
            <p:nvPr/>
          </p:nvSpPr>
          <p:spPr>
            <a:xfrm>
              <a:off x="914400" y="5067300"/>
              <a:ext cx="3733800" cy="76200"/>
            </a:xfrm>
            <a:custGeom>
              <a:avLst/>
              <a:gdLst/>
              <a:ahLst/>
              <a:cxnLst/>
              <a:rect l="l" t="t" r="r" b="b"/>
              <a:pathLst>
                <a:path w="3733800" h="76200">
                  <a:moveTo>
                    <a:pt x="3733800" y="76200"/>
                  </a:moveTo>
                  <a:lnTo>
                    <a:pt x="3733800" y="0"/>
                  </a:lnTo>
                  <a:lnTo>
                    <a:pt x="0" y="0"/>
                  </a:lnTo>
                  <a:lnTo>
                    <a:pt x="0" y="76200"/>
                  </a:lnTo>
                  <a:lnTo>
                    <a:pt x="3733800" y="76200"/>
                  </a:lnTo>
                  <a:close/>
                </a:path>
              </a:pathLst>
            </a:custGeom>
            <a:solidFill>
              <a:srgbClr val="0070C0"/>
            </a:solidFill>
          </p:spPr>
          <p:txBody>
            <a:bodyPr wrap="square" lIns="0" tIns="0" rIns="0" bIns="0" rtlCol="0"/>
            <a:lstStyle/>
            <a:p>
              <a:endParaRPr sz="1412"/>
            </a:p>
          </p:txBody>
        </p:sp>
        <p:sp>
          <p:nvSpPr>
            <p:cNvPr id="20" name="object 20"/>
            <p:cNvSpPr/>
            <p:nvPr/>
          </p:nvSpPr>
          <p:spPr>
            <a:xfrm>
              <a:off x="6692646" y="4082033"/>
              <a:ext cx="1170940" cy="457200"/>
            </a:xfrm>
            <a:custGeom>
              <a:avLst/>
              <a:gdLst/>
              <a:ahLst/>
              <a:cxnLst/>
              <a:rect l="l" t="t" r="r" b="b"/>
              <a:pathLst>
                <a:path w="1170940" h="457200">
                  <a:moveTo>
                    <a:pt x="31242" y="223266"/>
                  </a:moveTo>
                  <a:lnTo>
                    <a:pt x="28956" y="108966"/>
                  </a:lnTo>
                  <a:lnTo>
                    <a:pt x="0" y="109728"/>
                  </a:lnTo>
                  <a:lnTo>
                    <a:pt x="2286" y="224028"/>
                  </a:lnTo>
                  <a:lnTo>
                    <a:pt x="31242" y="223266"/>
                  </a:lnTo>
                  <a:close/>
                </a:path>
                <a:path w="1170940" h="457200">
                  <a:moveTo>
                    <a:pt x="34290" y="423672"/>
                  </a:moveTo>
                  <a:lnTo>
                    <a:pt x="32004" y="309372"/>
                  </a:lnTo>
                  <a:lnTo>
                    <a:pt x="3810" y="309372"/>
                  </a:lnTo>
                  <a:lnTo>
                    <a:pt x="6096" y="423672"/>
                  </a:lnTo>
                  <a:lnTo>
                    <a:pt x="34290" y="423672"/>
                  </a:lnTo>
                  <a:close/>
                </a:path>
                <a:path w="1170940" h="457200">
                  <a:moveTo>
                    <a:pt x="1170432" y="342900"/>
                  </a:moveTo>
                  <a:lnTo>
                    <a:pt x="1142238" y="342900"/>
                  </a:lnTo>
                  <a:lnTo>
                    <a:pt x="1142238" y="457200"/>
                  </a:lnTo>
                  <a:lnTo>
                    <a:pt x="1170432" y="457200"/>
                  </a:lnTo>
                  <a:lnTo>
                    <a:pt x="1170432" y="342900"/>
                  </a:lnTo>
                  <a:close/>
                </a:path>
                <a:path w="1170940" h="457200">
                  <a:moveTo>
                    <a:pt x="1170432" y="142494"/>
                  </a:moveTo>
                  <a:lnTo>
                    <a:pt x="1142238" y="142494"/>
                  </a:lnTo>
                  <a:lnTo>
                    <a:pt x="1142238" y="256794"/>
                  </a:lnTo>
                  <a:lnTo>
                    <a:pt x="1170432" y="256794"/>
                  </a:lnTo>
                  <a:lnTo>
                    <a:pt x="1170432" y="142494"/>
                  </a:lnTo>
                  <a:close/>
                </a:path>
                <a:path w="1170940" h="457200">
                  <a:moveTo>
                    <a:pt x="1170432" y="0"/>
                  </a:moveTo>
                  <a:lnTo>
                    <a:pt x="1142238" y="0"/>
                  </a:lnTo>
                  <a:lnTo>
                    <a:pt x="1142238" y="57150"/>
                  </a:lnTo>
                  <a:lnTo>
                    <a:pt x="1170432" y="57150"/>
                  </a:lnTo>
                  <a:lnTo>
                    <a:pt x="1170432" y="0"/>
                  </a:lnTo>
                  <a:close/>
                </a:path>
              </a:pathLst>
            </a:custGeom>
            <a:solidFill>
              <a:srgbClr val="EFF40E"/>
            </a:solidFill>
          </p:spPr>
          <p:txBody>
            <a:bodyPr wrap="square" lIns="0" tIns="0" rIns="0" bIns="0" rtlCol="0"/>
            <a:lstStyle/>
            <a:p>
              <a:endParaRPr sz="1412"/>
            </a:p>
          </p:txBody>
        </p:sp>
        <p:sp>
          <p:nvSpPr>
            <p:cNvPr id="21" name="object 21"/>
            <p:cNvSpPr/>
            <p:nvPr/>
          </p:nvSpPr>
          <p:spPr>
            <a:xfrm>
              <a:off x="6133338" y="4038980"/>
              <a:ext cx="1755775" cy="0"/>
            </a:xfrm>
            <a:custGeom>
              <a:avLst/>
              <a:gdLst/>
              <a:ahLst/>
              <a:cxnLst/>
              <a:rect l="l" t="t" r="r" b="b"/>
              <a:pathLst>
                <a:path w="1755775">
                  <a:moveTo>
                    <a:pt x="0" y="0"/>
                  </a:moveTo>
                  <a:lnTo>
                    <a:pt x="1755649" y="0"/>
                  </a:lnTo>
                </a:path>
              </a:pathLst>
            </a:custGeom>
            <a:ln w="28194">
              <a:solidFill>
                <a:srgbClr val="FFFF00"/>
              </a:solidFill>
              <a:prstDash val="sysDash"/>
            </a:ln>
          </p:spPr>
          <p:txBody>
            <a:bodyPr wrap="square" lIns="0" tIns="0" rIns="0" bIns="0" rtlCol="0"/>
            <a:lstStyle/>
            <a:p>
              <a:endParaRPr sz="1412"/>
            </a:p>
          </p:txBody>
        </p:sp>
      </p:grpSp>
      <p:sp>
        <p:nvSpPr>
          <p:cNvPr id="22" name="object 22"/>
          <p:cNvSpPr txBox="1"/>
          <p:nvPr/>
        </p:nvSpPr>
        <p:spPr>
          <a:xfrm>
            <a:off x="7746170" y="3079876"/>
            <a:ext cx="627529" cy="255678"/>
          </a:xfrm>
          <a:prstGeom prst="rect">
            <a:avLst/>
          </a:prstGeom>
        </p:spPr>
        <p:txBody>
          <a:bodyPr vert="horz" wrap="square" lIns="0" tIns="11206" rIns="0" bIns="0" rtlCol="0">
            <a:spAutoFit/>
          </a:bodyPr>
          <a:lstStyle/>
          <a:p>
            <a:pPr marL="11206">
              <a:spcBef>
                <a:spcPts val="88"/>
              </a:spcBef>
            </a:pPr>
            <a:r>
              <a:rPr sz="1588" spc="-9" dirty="0">
                <a:solidFill>
                  <a:srgbClr val="FFFF00"/>
                </a:solidFill>
                <a:latin typeface="Calibri"/>
                <a:cs typeface="Calibri"/>
              </a:rPr>
              <a:t>Control</a:t>
            </a:r>
            <a:endParaRPr sz="1588">
              <a:latin typeface="Calibri"/>
              <a:cs typeface="Calibri"/>
            </a:endParaRPr>
          </a:p>
        </p:txBody>
      </p:sp>
      <p:grpSp>
        <p:nvGrpSpPr>
          <p:cNvPr id="23" name="object 23"/>
          <p:cNvGrpSpPr/>
          <p:nvPr/>
        </p:nvGrpSpPr>
        <p:grpSpPr>
          <a:xfrm>
            <a:off x="6037056" y="3361765"/>
            <a:ext cx="1835524" cy="1404097"/>
            <a:chOff x="6041897" y="3810000"/>
            <a:chExt cx="2080260" cy="1591310"/>
          </a:xfrm>
        </p:grpSpPr>
        <p:sp>
          <p:nvSpPr>
            <p:cNvPr id="24" name="object 24"/>
            <p:cNvSpPr/>
            <p:nvPr/>
          </p:nvSpPr>
          <p:spPr>
            <a:xfrm>
              <a:off x="6041898" y="3809999"/>
              <a:ext cx="2080260" cy="1591310"/>
            </a:xfrm>
            <a:custGeom>
              <a:avLst/>
              <a:gdLst/>
              <a:ahLst/>
              <a:cxnLst/>
              <a:rect l="l" t="t" r="r" b="b"/>
              <a:pathLst>
                <a:path w="2080259" h="1591310">
                  <a:moveTo>
                    <a:pt x="2080260" y="762000"/>
                  </a:moveTo>
                  <a:lnTo>
                    <a:pt x="1994154" y="719328"/>
                  </a:lnTo>
                  <a:lnTo>
                    <a:pt x="1994154" y="748284"/>
                  </a:lnTo>
                  <a:lnTo>
                    <a:pt x="57150" y="748284"/>
                  </a:lnTo>
                  <a:lnTo>
                    <a:pt x="57150" y="86106"/>
                  </a:lnTo>
                  <a:lnTo>
                    <a:pt x="85344" y="86106"/>
                  </a:lnTo>
                  <a:lnTo>
                    <a:pt x="42672" y="0"/>
                  </a:lnTo>
                  <a:lnTo>
                    <a:pt x="0" y="86106"/>
                  </a:lnTo>
                  <a:lnTo>
                    <a:pt x="28194" y="86106"/>
                  </a:lnTo>
                  <a:lnTo>
                    <a:pt x="28194" y="1591056"/>
                  </a:lnTo>
                  <a:lnTo>
                    <a:pt x="57150" y="1591056"/>
                  </a:lnTo>
                  <a:lnTo>
                    <a:pt x="57150" y="776478"/>
                  </a:lnTo>
                  <a:lnTo>
                    <a:pt x="1994154" y="776478"/>
                  </a:lnTo>
                  <a:lnTo>
                    <a:pt x="1994154" y="805434"/>
                  </a:lnTo>
                  <a:lnTo>
                    <a:pt x="2008632" y="798131"/>
                  </a:lnTo>
                  <a:lnTo>
                    <a:pt x="2080260" y="762000"/>
                  </a:lnTo>
                  <a:close/>
                </a:path>
              </a:pathLst>
            </a:custGeom>
            <a:solidFill>
              <a:srgbClr val="FFFFFF"/>
            </a:solidFill>
          </p:spPr>
          <p:txBody>
            <a:bodyPr wrap="square" lIns="0" tIns="0" rIns="0" bIns="0" rtlCol="0"/>
            <a:lstStyle/>
            <a:p>
              <a:endParaRPr sz="1412"/>
            </a:p>
          </p:txBody>
        </p:sp>
        <p:sp>
          <p:nvSpPr>
            <p:cNvPr id="25" name="object 25"/>
            <p:cNvSpPr/>
            <p:nvPr/>
          </p:nvSpPr>
          <p:spPr>
            <a:xfrm>
              <a:off x="6072377" y="4262627"/>
              <a:ext cx="1811020" cy="1119505"/>
            </a:xfrm>
            <a:custGeom>
              <a:avLst/>
              <a:gdLst/>
              <a:ahLst/>
              <a:cxnLst/>
              <a:rect l="l" t="t" r="r" b="b"/>
              <a:pathLst>
                <a:path w="1811020" h="1119504">
                  <a:moveTo>
                    <a:pt x="1810512" y="28955"/>
                  </a:moveTo>
                  <a:lnTo>
                    <a:pt x="1805939" y="0"/>
                  </a:lnTo>
                  <a:lnTo>
                    <a:pt x="1700784" y="16001"/>
                  </a:lnTo>
                  <a:lnTo>
                    <a:pt x="1546392" y="40916"/>
                  </a:lnTo>
                  <a:lnTo>
                    <a:pt x="1496754" y="50629"/>
                  </a:lnTo>
                  <a:lnTo>
                    <a:pt x="1447462" y="61789"/>
                  </a:lnTo>
                  <a:lnTo>
                    <a:pt x="1398503" y="74280"/>
                  </a:lnTo>
                  <a:lnTo>
                    <a:pt x="1349863" y="87987"/>
                  </a:lnTo>
                  <a:lnTo>
                    <a:pt x="1301530" y="102792"/>
                  </a:lnTo>
                  <a:lnTo>
                    <a:pt x="1253490" y="118581"/>
                  </a:lnTo>
                  <a:lnTo>
                    <a:pt x="1205730" y="135237"/>
                  </a:lnTo>
                  <a:lnTo>
                    <a:pt x="1158236" y="152644"/>
                  </a:lnTo>
                  <a:lnTo>
                    <a:pt x="1110996" y="170687"/>
                  </a:lnTo>
                  <a:lnTo>
                    <a:pt x="1087374" y="180593"/>
                  </a:lnTo>
                  <a:lnTo>
                    <a:pt x="1063752" y="189737"/>
                  </a:lnTo>
                  <a:lnTo>
                    <a:pt x="1018948" y="207496"/>
                  </a:lnTo>
                  <a:lnTo>
                    <a:pt x="974758" y="225578"/>
                  </a:lnTo>
                  <a:lnTo>
                    <a:pt x="931112" y="244170"/>
                  </a:lnTo>
                  <a:lnTo>
                    <a:pt x="887939" y="263456"/>
                  </a:lnTo>
                  <a:lnTo>
                    <a:pt x="845168" y="283625"/>
                  </a:lnTo>
                  <a:lnTo>
                    <a:pt x="802730" y="304861"/>
                  </a:lnTo>
                  <a:lnTo>
                    <a:pt x="760552" y="327351"/>
                  </a:lnTo>
                  <a:lnTo>
                    <a:pt x="718566" y="351281"/>
                  </a:lnTo>
                  <a:lnTo>
                    <a:pt x="703326" y="359663"/>
                  </a:lnTo>
                  <a:lnTo>
                    <a:pt x="646176" y="394715"/>
                  </a:lnTo>
                  <a:lnTo>
                    <a:pt x="578435" y="440786"/>
                  </a:lnTo>
                  <a:lnTo>
                    <a:pt x="539550" y="469365"/>
                  </a:lnTo>
                  <a:lnTo>
                    <a:pt x="501310" y="498727"/>
                  </a:lnTo>
                  <a:lnTo>
                    <a:pt x="463700" y="528861"/>
                  </a:lnTo>
                  <a:lnTo>
                    <a:pt x="426707" y="559752"/>
                  </a:lnTo>
                  <a:lnTo>
                    <a:pt x="390316" y="591388"/>
                  </a:lnTo>
                  <a:lnTo>
                    <a:pt x="354511" y="623756"/>
                  </a:lnTo>
                  <a:lnTo>
                    <a:pt x="319278" y="656843"/>
                  </a:lnTo>
                  <a:lnTo>
                    <a:pt x="304800" y="671321"/>
                  </a:lnTo>
                  <a:lnTo>
                    <a:pt x="291084" y="684275"/>
                  </a:lnTo>
                  <a:lnTo>
                    <a:pt x="257559" y="719383"/>
                  </a:lnTo>
                  <a:lnTo>
                    <a:pt x="226981" y="755766"/>
                  </a:lnTo>
                  <a:lnTo>
                    <a:pt x="198648" y="793280"/>
                  </a:lnTo>
                  <a:lnTo>
                    <a:pt x="171857" y="831779"/>
                  </a:lnTo>
                  <a:lnTo>
                    <a:pt x="145908" y="871119"/>
                  </a:lnTo>
                  <a:lnTo>
                    <a:pt x="93725" y="951737"/>
                  </a:lnTo>
                  <a:lnTo>
                    <a:pt x="31242" y="1053845"/>
                  </a:lnTo>
                  <a:lnTo>
                    <a:pt x="0" y="1104137"/>
                  </a:lnTo>
                  <a:lnTo>
                    <a:pt x="24384" y="1119377"/>
                  </a:lnTo>
                  <a:lnTo>
                    <a:pt x="55625" y="1068323"/>
                  </a:lnTo>
                  <a:lnTo>
                    <a:pt x="86106" y="1017269"/>
                  </a:lnTo>
                  <a:lnTo>
                    <a:pt x="117348" y="966977"/>
                  </a:lnTo>
                  <a:lnTo>
                    <a:pt x="148247" y="920628"/>
                  </a:lnTo>
                  <a:lnTo>
                    <a:pt x="177780" y="875216"/>
                  </a:lnTo>
                  <a:lnTo>
                    <a:pt x="207378" y="830837"/>
                  </a:lnTo>
                  <a:lnTo>
                    <a:pt x="238474" y="787586"/>
                  </a:lnTo>
                  <a:lnTo>
                    <a:pt x="272503" y="745558"/>
                  </a:lnTo>
                  <a:lnTo>
                    <a:pt x="310896" y="704849"/>
                  </a:lnTo>
                  <a:lnTo>
                    <a:pt x="339090" y="678179"/>
                  </a:lnTo>
                  <a:lnTo>
                    <a:pt x="373064" y="646110"/>
                  </a:lnTo>
                  <a:lnTo>
                    <a:pt x="408216" y="614161"/>
                  </a:lnTo>
                  <a:lnTo>
                    <a:pt x="444368" y="582555"/>
                  </a:lnTo>
                  <a:lnTo>
                    <a:pt x="481345" y="551511"/>
                  </a:lnTo>
                  <a:lnTo>
                    <a:pt x="518971" y="521252"/>
                  </a:lnTo>
                  <a:lnTo>
                    <a:pt x="557070" y="491997"/>
                  </a:lnTo>
                  <a:lnTo>
                    <a:pt x="595466" y="463969"/>
                  </a:lnTo>
                  <a:lnTo>
                    <a:pt x="633984" y="437387"/>
                  </a:lnTo>
                  <a:lnTo>
                    <a:pt x="688848" y="401573"/>
                  </a:lnTo>
                  <a:lnTo>
                    <a:pt x="733044" y="376427"/>
                  </a:lnTo>
                  <a:lnTo>
                    <a:pt x="779764" y="349438"/>
                  </a:lnTo>
                  <a:lnTo>
                    <a:pt x="827402" y="324205"/>
                  </a:lnTo>
                  <a:lnTo>
                    <a:pt x="875815" y="300500"/>
                  </a:lnTo>
                  <a:lnTo>
                    <a:pt x="924864" y="278096"/>
                  </a:lnTo>
                  <a:lnTo>
                    <a:pt x="974409" y="256765"/>
                  </a:lnTo>
                  <a:lnTo>
                    <a:pt x="1024307" y="236278"/>
                  </a:lnTo>
                  <a:lnTo>
                    <a:pt x="1097280" y="207263"/>
                  </a:lnTo>
                  <a:lnTo>
                    <a:pt x="1120902" y="197357"/>
                  </a:lnTo>
                  <a:lnTo>
                    <a:pt x="1168952" y="179032"/>
                  </a:lnTo>
                  <a:lnTo>
                    <a:pt x="1216321" y="161647"/>
                  </a:lnTo>
                  <a:lnTo>
                    <a:pt x="1263261" y="145241"/>
                  </a:lnTo>
                  <a:lnTo>
                    <a:pt x="1310023" y="129850"/>
                  </a:lnTo>
                  <a:lnTo>
                    <a:pt x="1356860" y="115514"/>
                  </a:lnTo>
                  <a:lnTo>
                    <a:pt x="1404022" y="102269"/>
                  </a:lnTo>
                  <a:lnTo>
                    <a:pt x="1451761" y="90153"/>
                  </a:lnTo>
                  <a:lnTo>
                    <a:pt x="1500330" y="79205"/>
                  </a:lnTo>
                  <a:lnTo>
                    <a:pt x="1549979" y="69461"/>
                  </a:lnTo>
                  <a:lnTo>
                    <a:pt x="1600962" y="60959"/>
                  </a:lnTo>
                  <a:lnTo>
                    <a:pt x="1705356" y="44195"/>
                  </a:lnTo>
                  <a:lnTo>
                    <a:pt x="1810512" y="28955"/>
                  </a:lnTo>
                  <a:close/>
                </a:path>
              </a:pathLst>
            </a:custGeom>
            <a:solidFill>
              <a:srgbClr val="EFF40E"/>
            </a:solidFill>
          </p:spPr>
          <p:txBody>
            <a:bodyPr wrap="square" lIns="0" tIns="0" rIns="0" bIns="0" rtlCol="0"/>
            <a:lstStyle/>
            <a:p>
              <a:endParaRPr sz="1412"/>
            </a:p>
          </p:txBody>
        </p:sp>
      </p:grpSp>
      <p:sp>
        <p:nvSpPr>
          <p:cNvPr id="26" name="object 26"/>
          <p:cNvSpPr txBox="1"/>
          <p:nvPr/>
        </p:nvSpPr>
        <p:spPr>
          <a:xfrm>
            <a:off x="7195100" y="4121076"/>
            <a:ext cx="59951" cy="174309"/>
          </a:xfrm>
          <a:prstGeom prst="rect">
            <a:avLst/>
          </a:prstGeom>
        </p:spPr>
        <p:txBody>
          <a:bodyPr vert="horz" wrap="square" lIns="0" tIns="11206" rIns="0" bIns="0" rtlCol="0">
            <a:spAutoFit/>
          </a:bodyPr>
          <a:lstStyle/>
          <a:p>
            <a:pPr marL="11206">
              <a:spcBef>
                <a:spcPts val="88"/>
              </a:spcBef>
            </a:pPr>
            <a:r>
              <a:rPr sz="1059" spc="-4" dirty="0">
                <a:solidFill>
                  <a:srgbClr val="FFFFFF"/>
                </a:solidFill>
                <a:latin typeface="Arial"/>
                <a:cs typeface="Arial"/>
              </a:rPr>
              <a:t>I</a:t>
            </a:r>
            <a:endParaRPr sz="1059">
              <a:latin typeface="Arial"/>
              <a:cs typeface="Arial"/>
            </a:endParaRPr>
          </a:p>
        </p:txBody>
      </p:sp>
      <p:sp>
        <p:nvSpPr>
          <p:cNvPr id="27" name="object 27"/>
          <p:cNvSpPr txBox="1"/>
          <p:nvPr/>
        </p:nvSpPr>
        <p:spPr>
          <a:xfrm>
            <a:off x="6624693" y="4136265"/>
            <a:ext cx="582146" cy="163559"/>
          </a:xfrm>
          <a:prstGeom prst="rect">
            <a:avLst/>
          </a:prstGeom>
        </p:spPr>
        <p:txBody>
          <a:bodyPr vert="horz" wrap="square" lIns="0" tIns="560" rIns="0" bIns="0" rtlCol="0">
            <a:spAutoFit/>
          </a:bodyPr>
          <a:lstStyle/>
          <a:p>
            <a:pPr>
              <a:spcBef>
                <a:spcPts val="4"/>
              </a:spcBef>
              <a:tabLst>
                <a:tab pos="499249" algn="l"/>
              </a:tabLst>
            </a:pPr>
            <a:r>
              <a:rPr sz="1059" dirty="0">
                <a:solidFill>
                  <a:srgbClr val="FFFFFF"/>
                </a:solidFill>
                <a:latin typeface="Arial"/>
                <a:cs typeface="Arial"/>
              </a:rPr>
              <a:t>TI-</a:t>
            </a:r>
            <a:r>
              <a:rPr sz="1059" spc="-44" dirty="0">
                <a:solidFill>
                  <a:srgbClr val="FFFFFF"/>
                </a:solidFill>
                <a:latin typeface="Symbol"/>
                <a:cs typeface="Symbol"/>
              </a:rPr>
              <a:t></a:t>
            </a:r>
            <a:r>
              <a:rPr sz="1059" dirty="0">
                <a:solidFill>
                  <a:srgbClr val="FFFFFF"/>
                </a:solidFill>
                <a:latin typeface="Times New Roman"/>
                <a:cs typeface="Times New Roman"/>
              </a:rPr>
              <a:t>	</a:t>
            </a:r>
            <a:r>
              <a:rPr sz="1588" spc="-66" baseline="2314" dirty="0">
                <a:solidFill>
                  <a:srgbClr val="FFFFFF"/>
                </a:solidFill>
                <a:latin typeface="Arial"/>
                <a:cs typeface="Arial"/>
              </a:rPr>
              <a:t>T</a:t>
            </a:r>
            <a:endParaRPr sz="1588" baseline="2314">
              <a:latin typeface="Arial"/>
              <a:cs typeface="Arial"/>
            </a:endParaRPr>
          </a:p>
        </p:txBody>
      </p:sp>
      <p:sp>
        <p:nvSpPr>
          <p:cNvPr id="28" name="object 28"/>
          <p:cNvSpPr txBox="1"/>
          <p:nvPr/>
        </p:nvSpPr>
        <p:spPr>
          <a:xfrm>
            <a:off x="5870313" y="3448050"/>
            <a:ext cx="228040" cy="174309"/>
          </a:xfrm>
          <a:prstGeom prst="rect">
            <a:avLst/>
          </a:prstGeom>
        </p:spPr>
        <p:txBody>
          <a:bodyPr vert="horz" wrap="square" lIns="0" tIns="11206" rIns="0" bIns="0" rtlCol="0">
            <a:spAutoFit/>
          </a:bodyPr>
          <a:lstStyle/>
          <a:p>
            <a:pPr marL="33619">
              <a:spcBef>
                <a:spcPts val="88"/>
              </a:spcBef>
            </a:pPr>
            <a:r>
              <a:rPr sz="1059" spc="-22" dirty="0">
                <a:solidFill>
                  <a:srgbClr val="FFFFFF"/>
                </a:solidFill>
                <a:latin typeface="Calibri"/>
                <a:cs typeface="Calibri"/>
              </a:rPr>
              <a:t>M</a:t>
            </a:r>
            <a:r>
              <a:rPr sz="1059" spc="-33" baseline="-20833" dirty="0">
                <a:solidFill>
                  <a:srgbClr val="FFFFFF"/>
                </a:solidFill>
                <a:latin typeface="Calibri"/>
                <a:cs typeface="Calibri"/>
              </a:rPr>
              <a:t>0</a:t>
            </a:r>
            <a:endParaRPr sz="1059" baseline="-20833">
              <a:latin typeface="Calibri"/>
              <a:cs typeface="Calibri"/>
            </a:endParaRPr>
          </a:p>
        </p:txBody>
      </p:sp>
      <p:sp>
        <p:nvSpPr>
          <p:cNvPr id="29" name="object 29"/>
          <p:cNvSpPr txBox="1"/>
          <p:nvPr/>
        </p:nvSpPr>
        <p:spPr>
          <a:xfrm>
            <a:off x="7797941" y="3281582"/>
            <a:ext cx="296956" cy="255678"/>
          </a:xfrm>
          <a:prstGeom prst="rect">
            <a:avLst/>
          </a:prstGeom>
        </p:spPr>
        <p:txBody>
          <a:bodyPr vert="horz" wrap="square" lIns="0" tIns="11206" rIns="0" bIns="0" rtlCol="0">
            <a:spAutoFit/>
          </a:bodyPr>
          <a:lstStyle/>
          <a:p>
            <a:pPr marL="11206">
              <a:spcBef>
                <a:spcPts val="88"/>
              </a:spcBef>
            </a:pPr>
            <a:r>
              <a:rPr sz="1588" spc="-31" dirty="0">
                <a:solidFill>
                  <a:srgbClr val="FFFF00"/>
                </a:solidFill>
                <a:latin typeface="Calibri"/>
                <a:cs typeface="Calibri"/>
              </a:rPr>
              <a:t>Tag</a:t>
            </a:r>
            <a:endParaRPr sz="1588" dirty="0">
              <a:latin typeface="Calibri"/>
              <a:cs typeface="Calibri"/>
            </a:endParaRPr>
          </a:p>
        </p:txBody>
      </p:sp>
      <p:sp>
        <p:nvSpPr>
          <p:cNvPr id="30" name="object 30"/>
          <p:cNvSpPr txBox="1"/>
          <p:nvPr/>
        </p:nvSpPr>
        <p:spPr>
          <a:xfrm>
            <a:off x="5827955" y="4574241"/>
            <a:ext cx="268941" cy="174309"/>
          </a:xfrm>
          <a:prstGeom prst="rect">
            <a:avLst/>
          </a:prstGeom>
        </p:spPr>
        <p:txBody>
          <a:bodyPr vert="horz" wrap="square" lIns="0" tIns="11206" rIns="0" bIns="0" rtlCol="0">
            <a:spAutoFit/>
          </a:bodyPr>
          <a:lstStyle/>
          <a:p>
            <a:pPr marL="33619">
              <a:spcBef>
                <a:spcPts val="88"/>
              </a:spcBef>
            </a:pPr>
            <a:r>
              <a:rPr sz="1059" spc="-22" dirty="0">
                <a:solidFill>
                  <a:srgbClr val="FFFFFF"/>
                </a:solidFill>
                <a:latin typeface="Calibri"/>
                <a:cs typeface="Calibri"/>
              </a:rPr>
              <a:t>‐M</a:t>
            </a:r>
            <a:r>
              <a:rPr sz="1059" spc="-33" baseline="-20833" dirty="0">
                <a:solidFill>
                  <a:srgbClr val="FFFFFF"/>
                </a:solidFill>
                <a:latin typeface="Calibri"/>
                <a:cs typeface="Calibri"/>
              </a:rPr>
              <a:t>0</a:t>
            </a:r>
            <a:endParaRPr sz="1059" baseline="-20833">
              <a:latin typeface="Calibri"/>
              <a:cs typeface="Calibri"/>
            </a:endParaRPr>
          </a:p>
        </p:txBody>
      </p:sp>
      <p:grpSp>
        <p:nvGrpSpPr>
          <p:cNvPr id="31" name="object 31"/>
          <p:cNvGrpSpPr/>
          <p:nvPr/>
        </p:nvGrpSpPr>
        <p:grpSpPr>
          <a:xfrm>
            <a:off x="6607211" y="3361765"/>
            <a:ext cx="2428315" cy="1404097"/>
            <a:chOff x="6688073" y="3810000"/>
            <a:chExt cx="2752090" cy="1591310"/>
          </a:xfrm>
        </p:grpSpPr>
        <p:sp>
          <p:nvSpPr>
            <p:cNvPr id="32" name="object 32"/>
            <p:cNvSpPr/>
            <p:nvPr/>
          </p:nvSpPr>
          <p:spPr>
            <a:xfrm>
              <a:off x="6688074" y="4007357"/>
              <a:ext cx="2250440" cy="668655"/>
            </a:xfrm>
            <a:custGeom>
              <a:avLst/>
              <a:gdLst/>
              <a:ahLst/>
              <a:cxnLst/>
              <a:rect l="l" t="t" r="r" b="b"/>
              <a:pathLst>
                <a:path w="2250440" h="668654">
                  <a:moveTo>
                    <a:pt x="1168908" y="283464"/>
                  </a:moveTo>
                  <a:lnTo>
                    <a:pt x="1154430" y="25908"/>
                  </a:lnTo>
                  <a:lnTo>
                    <a:pt x="1154430" y="19812"/>
                  </a:lnTo>
                  <a:lnTo>
                    <a:pt x="1148334" y="14478"/>
                  </a:lnTo>
                  <a:lnTo>
                    <a:pt x="1141476" y="14478"/>
                  </a:lnTo>
                  <a:lnTo>
                    <a:pt x="20574" y="101"/>
                  </a:lnTo>
                  <a:lnTo>
                    <a:pt x="9906" y="0"/>
                  </a:lnTo>
                  <a:lnTo>
                    <a:pt x="6858" y="1524"/>
                  </a:lnTo>
                  <a:lnTo>
                    <a:pt x="3810" y="3810"/>
                  </a:lnTo>
                  <a:lnTo>
                    <a:pt x="1524" y="6096"/>
                  </a:lnTo>
                  <a:lnTo>
                    <a:pt x="0" y="9144"/>
                  </a:lnTo>
                  <a:lnTo>
                    <a:pt x="762" y="12954"/>
                  </a:lnTo>
                  <a:lnTo>
                    <a:pt x="12954" y="584631"/>
                  </a:lnTo>
                  <a:lnTo>
                    <a:pt x="14478" y="656082"/>
                  </a:lnTo>
                  <a:lnTo>
                    <a:pt x="15240" y="662940"/>
                  </a:lnTo>
                  <a:lnTo>
                    <a:pt x="20574" y="668274"/>
                  </a:lnTo>
                  <a:lnTo>
                    <a:pt x="27432" y="668274"/>
                  </a:lnTo>
                  <a:lnTo>
                    <a:pt x="40386" y="668274"/>
                  </a:lnTo>
                  <a:lnTo>
                    <a:pt x="41910" y="668274"/>
                  </a:lnTo>
                  <a:lnTo>
                    <a:pt x="44196" y="668274"/>
                  </a:lnTo>
                  <a:lnTo>
                    <a:pt x="46482" y="667512"/>
                  </a:lnTo>
                  <a:lnTo>
                    <a:pt x="48006" y="666750"/>
                  </a:lnTo>
                  <a:lnTo>
                    <a:pt x="118872" y="624078"/>
                  </a:lnTo>
                  <a:lnTo>
                    <a:pt x="275844" y="538734"/>
                  </a:lnTo>
                  <a:lnTo>
                    <a:pt x="432054" y="467106"/>
                  </a:lnTo>
                  <a:lnTo>
                    <a:pt x="615696" y="396240"/>
                  </a:lnTo>
                  <a:lnTo>
                    <a:pt x="802386" y="353568"/>
                  </a:lnTo>
                  <a:lnTo>
                    <a:pt x="1013460" y="297243"/>
                  </a:lnTo>
                  <a:lnTo>
                    <a:pt x="1016508" y="296418"/>
                  </a:lnTo>
                  <a:lnTo>
                    <a:pt x="1155954" y="296418"/>
                  </a:lnTo>
                  <a:lnTo>
                    <a:pt x="1159764" y="296418"/>
                  </a:lnTo>
                  <a:lnTo>
                    <a:pt x="1162812" y="294894"/>
                  </a:lnTo>
                  <a:lnTo>
                    <a:pt x="1167384" y="290322"/>
                  </a:lnTo>
                  <a:lnTo>
                    <a:pt x="1168908" y="286512"/>
                  </a:lnTo>
                  <a:lnTo>
                    <a:pt x="1168908" y="283464"/>
                  </a:lnTo>
                  <a:close/>
                </a:path>
                <a:path w="2250440" h="668654">
                  <a:moveTo>
                    <a:pt x="2250186" y="17526"/>
                  </a:moveTo>
                  <a:lnTo>
                    <a:pt x="1680972" y="17526"/>
                  </a:lnTo>
                  <a:lnTo>
                    <a:pt x="1680972" y="291846"/>
                  </a:lnTo>
                  <a:lnTo>
                    <a:pt x="2250186" y="291846"/>
                  </a:lnTo>
                  <a:lnTo>
                    <a:pt x="2250186" y="17526"/>
                  </a:lnTo>
                  <a:close/>
                </a:path>
              </a:pathLst>
            </a:custGeom>
            <a:solidFill>
              <a:srgbClr val="FFFF00"/>
            </a:solidFill>
          </p:spPr>
          <p:txBody>
            <a:bodyPr wrap="square" lIns="0" tIns="0" rIns="0" bIns="0" rtlCol="0"/>
            <a:lstStyle/>
            <a:p>
              <a:endParaRPr sz="1412"/>
            </a:p>
          </p:txBody>
        </p:sp>
        <p:sp>
          <p:nvSpPr>
            <p:cNvPr id="33" name="object 33"/>
            <p:cNvSpPr/>
            <p:nvPr/>
          </p:nvSpPr>
          <p:spPr>
            <a:xfrm>
              <a:off x="8362950" y="4018025"/>
              <a:ext cx="581660" cy="287655"/>
            </a:xfrm>
            <a:custGeom>
              <a:avLst/>
              <a:gdLst/>
              <a:ahLst/>
              <a:cxnLst/>
              <a:rect l="l" t="t" r="r" b="b"/>
              <a:pathLst>
                <a:path w="581659" h="287654">
                  <a:moveTo>
                    <a:pt x="581405" y="287274"/>
                  </a:moveTo>
                  <a:lnTo>
                    <a:pt x="581405" y="0"/>
                  </a:lnTo>
                  <a:lnTo>
                    <a:pt x="0" y="0"/>
                  </a:lnTo>
                  <a:lnTo>
                    <a:pt x="0" y="287274"/>
                  </a:lnTo>
                  <a:lnTo>
                    <a:pt x="6096" y="287274"/>
                  </a:lnTo>
                  <a:lnTo>
                    <a:pt x="6096" y="12953"/>
                  </a:lnTo>
                  <a:lnTo>
                    <a:pt x="12953" y="6858"/>
                  </a:lnTo>
                  <a:lnTo>
                    <a:pt x="12953" y="12953"/>
                  </a:lnTo>
                  <a:lnTo>
                    <a:pt x="568451" y="12953"/>
                  </a:lnTo>
                  <a:lnTo>
                    <a:pt x="568451" y="6858"/>
                  </a:lnTo>
                  <a:lnTo>
                    <a:pt x="575309" y="12953"/>
                  </a:lnTo>
                  <a:lnTo>
                    <a:pt x="575309" y="287274"/>
                  </a:lnTo>
                  <a:lnTo>
                    <a:pt x="581405" y="287274"/>
                  </a:lnTo>
                  <a:close/>
                </a:path>
                <a:path w="581659" h="287654">
                  <a:moveTo>
                    <a:pt x="12953" y="12953"/>
                  </a:moveTo>
                  <a:lnTo>
                    <a:pt x="12953" y="6858"/>
                  </a:lnTo>
                  <a:lnTo>
                    <a:pt x="6096" y="12953"/>
                  </a:lnTo>
                  <a:lnTo>
                    <a:pt x="12953" y="12953"/>
                  </a:lnTo>
                  <a:close/>
                </a:path>
                <a:path w="581659" h="287654">
                  <a:moveTo>
                    <a:pt x="12953" y="274320"/>
                  </a:moveTo>
                  <a:lnTo>
                    <a:pt x="12953" y="12953"/>
                  </a:lnTo>
                  <a:lnTo>
                    <a:pt x="6096" y="12953"/>
                  </a:lnTo>
                  <a:lnTo>
                    <a:pt x="6096" y="274320"/>
                  </a:lnTo>
                  <a:lnTo>
                    <a:pt x="12953" y="274320"/>
                  </a:lnTo>
                  <a:close/>
                </a:path>
                <a:path w="581659" h="287654">
                  <a:moveTo>
                    <a:pt x="575309" y="274320"/>
                  </a:moveTo>
                  <a:lnTo>
                    <a:pt x="6096" y="274320"/>
                  </a:lnTo>
                  <a:lnTo>
                    <a:pt x="12953" y="281177"/>
                  </a:lnTo>
                  <a:lnTo>
                    <a:pt x="12953" y="287274"/>
                  </a:lnTo>
                  <a:lnTo>
                    <a:pt x="568451" y="287274"/>
                  </a:lnTo>
                  <a:lnTo>
                    <a:pt x="568451" y="281177"/>
                  </a:lnTo>
                  <a:lnTo>
                    <a:pt x="575309" y="274320"/>
                  </a:lnTo>
                  <a:close/>
                </a:path>
                <a:path w="581659" h="287654">
                  <a:moveTo>
                    <a:pt x="12953" y="287274"/>
                  </a:moveTo>
                  <a:lnTo>
                    <a:pt x="12953" y="281177"/>
                  </a:lnTo>
                  <a:lnTo>
                    <a:pt x="6096" y="274320"/>
                  </a:lnTo>
                  <a:lnTo>
                    <a:pt x="6096" y="287274"/>
                  </a:lnTo>
                  <a:lnTo>
                    <a:pt x="12953" y="287274"/>
                  </a:lnTo>
                  <a:close/>
                </a:path>
                <a:path w="581659" h="287654">
                  <a:moveTo>
                    <a:pt x="575309" y="12953"/>
                  </a:moveTo>
                  <a:lnTo>
                    <a:pt x="568451" y="6858"/>
                  </a:lnTo>
                  <a:lnTo>
                    <a:pt x="568451" y="12953"/>
                  </a:lnTo>
                  <a:lnTo>
                    <a:pt x="575309" y="12953"/>
                  </a:lnTo>
                  <a:close/>
                </a:path>
                <a:path w="581659" h="287654">
                  <a:moveTo>
                    <a:pt x="575309" y="274320"/>
                  </a:moveTo>
                  <a:lnTo>
                    <a:pt x="575309" y="12953"/>
                  </a:lnTo>
                  <a:lnTo>
                    <a:pt x="568451" y="12953"/>
                  </a:lnTo>
                  <a:lnTo>
                    <a:pt x="568451" y="274320"/>
                  </a:lnTo>
                  <a:lnTo>
                    <a:pt x="575309" y="274320"/>
                  </a:lnTo>
                  <a:close/>
                </a:path>
                <a:path w="581659" h="287654">
                  <a:moveTo>
                    <a:pt x="575309" y="287274"/>
                  </a:moveTo>
                  <a:lnTo>
                    <a:pt x="575309" y="274320"/>
                  </a:lnTo>
                  <a:lnTo>
                    <a:pt x="568451" y="281177"/>
                  </a:lnTo>
                  <a:lnTo>
                    <a:pt x="568451" y="287274"/>
                  </a:lnTo>
                  <a:lnTo>
                    <a:pt x="575309" y="287274"/>
                  </a:lnTo>
                  <a:close/>
                </a:path>
              </a:pathLst>
            </a:custGeom>
            <a:solidFill>
              <a:srgbClr val="CCFFCC"/>
            </a:solidFill>
          </p:spPr>
          <p:txBody>
            <a:bodyPr wrap="square" lIns="0" tIns="0" rIns="0" bIns="0" rtlCol="0"/>
            <a:lstStyle/>
            <a:p>
              <a:endParaRPr sz="1412"/>
            </a:p>
          </p:txBody>
        </p:sp>
        <p:sp>
          <p:nvSpPr>
            <p:cNvPr id="34" name="object 34"/>
            <p:cNvSpPr/>
            <p:nvPr/>
          </p:nvSpPr>
          <p:spPr>
            <a:xfrm>
              <a:off x="8352282" y="4082033"/>
              <a:ext cx="592455" cy="457200"/>
            </a:xfrm>
            <a:custGeom>
              <a:avLst/>
              <a:gdLst/>
              <a:ahLst/>
              <a:cxnLst/>
              <a:rect l="l" t="t" r="r" b="b"/>
              <a:pathLst>
                <a:path w="592454" h="457200">
                  <a:moveTo>
                    <a:pt x="30480" y="223266"/>
                  </a:moveTo>
                  <a:lnTo>
                    <a:pt x="28194" y="108966"/>
                  </a:lnTo>
                  <a:lnTo>
                    <a:pt x="0" y="109728"/>
                  </a:lnTo>
                  <a:lnTo>
                    <a:pt x="1524" y="224028"/>
                  </a:lnTo>
                  <a:lnTo>
                    <a:pt x="30480" y="223266"/>
                  </a:lnTo>
                  <a:close/>
                </a:path>
                <a:path w="592454" h="457200">
                  <a:moveTo>
                    <a:pt x="33528" y="423672"/>
                  </a:moveTo>
                  <a:lnTo>
                    <a:pt x="32004" y="309372"/>
                  </a:lnTo>
                  <a:lnTo>
                    <a:pt x="3048" y="309372"/>
                  </a:lnTo>
                  <a:lnTo>
                    <a:pt x="5334" y="423672"/>
                  </a:lnTo>
                  <a:lnTo>
                    <a:pt x="33528" y="423672"/>
                  </a:lnTo>
                  <a:close/>
                </a:path>
                <a:path w="592454" h="457200">
                  <a:moveTo>
                    <a:pt x="592074" y="342900"/>
                  </a:moveTo>
                  <a:lnTo>
                    <a:pt x="563880" y="342900"/>
                  </a:lnTo>
                  <a:lnTo>
                    <a:pt x="563880" y="457200"/>
                  </a:lnTo>
                  <a:lnTo>
                    <a:pt x="592074" y="457200"/>
                  </a:lnTo>
                  <a:lnTo>
                    <a:pt x="592074" y="342900"/>
                  </a:lnTo>
                  <a:close/>
                </a:path>
                <a:path w="592454" h="457200">
                  <a:moveTo>
                    <a:pt x="592074" y="142494"/>
                  </a:moveTo>
                  <a:lnTo>
                    <a:pt x="563880" y="142494"/>
                  </a:lnTo>
                  <a:lnTo>
                    <a:pt x="563880" y="256794"/>
                  </a:lnTo>
                  <a:lnTo>
                    <a:pt x="592074" y="256794"/>
                  </a:lnTo>
                  <a:lnTo>
                    <a:pt x="592074" y="142494"/>
                  </a:lnTo>
                  <a:close/>
                </a:path>
                <a:path w="592454" h="457200">
                  <a:moveTo>
                    <a:pt x="592074" y="0"/>
                  </a:moveTo>
                  <a:lnTo>
                    <a:pt x="563880" y="0"/>
                  </a:lnTo>
                  <a:lnTo>
                    <a:pt x="563880" y="57150"/>
                  </a:lnTo>
                  <a:lnTo>
                    <a:pt x="592074" y="57150"/>
                  </a:lnTo>
                  <a:lnTo>
                    <a:pt x="592074" y="0"/>
                  </a:lnTo>
                  <a:close/>
                </a:path>
              </a:pathLst>
            </a:custGeom>
            <a:solidFill>
              <a:srgbClr val="EFF40E"/>
            </a:solidFill>
          </p:spPr>
          <p:txBody>
            <a:bodyPr wrap="square" lIns="0" tIns="0" rIns="0" bIns="0" rtlCol="0"/>
            <a:lstStyle/>
            <a:p>
              <a:endParaRPr sz="1412"/>
            </a:p>
          </p:txBody>
        </p:sp>
        <p:sp>
          <p:nvSpPr>
            <p:cNvPr id="35" name="object 35"/>
            <p:cNvSpPr/>
            <p:nvPr/>
          </p:nvSpPr>
          <p:spPr>
            <a:xfrm>
              <a:off x="7450835" y="4038981"/>
              <a:ext cx="1755775" cy="0"/>
            </a:xfrm>
            <a:custGeom>
              <a:avLst/>
              <a:gdLst/>
              <a:ahLst/>
              <a:cxnLst/>
              <a:rect l="l" t="t" r="r" b="b"/>
              <a:pathLst>
                <a:path w="1755775">
                  <a:moveTo>
                    <a:pt x="0" y="0"/>
                  </a:moveTo>
                  <a:lnTo>
                    <a:pt x="1755648" y="0"/>
                  </a:lnTo>
                </a:path>
              </a:pathLst>
            </a:custGeom>
            <a:ln w="28194">
              <a:solidFill>
                <a:srgbClr val="FFFF00"/>
              </a:solidFill>
              <a:prstDash val="sysDash"/>
            </a:ln>
          </p:spPr>
          <p:txBody>
            <a:bodyPr wrap="square" lIns="0" tIns="0" rIns="0" bIns="0" rtlCol="0"/>
            <a:lstStyle/>
            <a:p>
              <a:endParaRPr sz="1412"/>
            </a:p>
          </p:txBody>
        </p:sp>
        <p:sp>
          <p:nvSpPr>
            <p:cNvPr id="36" name="object 36"/>
            <p:cNvSpPr/>
            <p:nvPr/>
          </p:nvSpPr>
          <p:spPr>
            <a:xfrm>
              <a:off x="7359396" y="3809999"/>
              <a:ext cx="2080260" cy="1591310"/>
            </a:xfrm>
            <a:custGeom>
              <a:avLst/>
              <a:gdLst/>
              <a:ahLst/>
              <a:cxnLst/>
              <a:rect l="l" t="t" r="r" b="b"/>
              <a:pathLst>
                <a:path w="2080259" h="1591310">
                  <a:moveTo>
                    <a:pt x="2080260" y="762000"/>
                  </a:moveTo>
                  <a:lnTo>
                    <a:pt x="1994154" y="719328"/>
                  </a:lnTo>
                  <a:lnTo>
                    <a:pt x="1994154" y="748284"/>
                  </a:lnTo>
                  <a:lnTo>
                    <a:pt x="57150" y="748284"/>
                  </a:lnTo>
                  <a:lnTo>
                    <a:pt x="57150" y="86106"/>
                  </a:lnTo>
                  <a:lnTo>
                    <a:pt x="85344" y="86106"/>
                  </a:lnTo>
                  <a:lnTo>
                    <a:pt x="42672" y="0"/>
                  </a:lnTo>
                  <a:lnTo>
                    <a:pt x="0" y="86106"/>
                  </a:lnTo>
                  <a:lnTo>
                    <a:pt x="28194" y="86106"/>
                  </a:lnTo>
                  <a:lnTo>
                    <a:pt x="28194" y="1591056"/>
                  </a:lnTo>
                  <a:lnTo>
                    <a:pt x="57150" y="1591056"/>
                  </a:lnTo>
                  <a:lnTo>
                    <a:pt x="57150" y="776478"/>
                  </a:lnTo>
                  <a:lnTo>
                    <a:pt x="1994154" y="776478"/>
                  </a:lnTo>
                  <a:lnTo>
                    <a:pt x="1994154" y="805434"/>
                  </a:lnTo>
                  <a:lnTo>
                    <a:pt x="2008632" y="798131"/>
                  </a:lnTo>
                  <a:lnTo>
                    <a:pt x="2080260" y="762000"/>
                  </a:lnTo>
                  <a:close/>
                </a:path>
              </a:pathLst>
            </a:custGeom>
            <a:solidFill>
              <a:srgbClr val="FFFFFF"/>
            </a:solidFill>
          </p:spPr>
          <p:txBody>
            <a:bodyPr wrap="square" lIns="0" tIns="0" rIns="0" bIns="0" rtlCol="0"/>
            <a:lstStyle/>
            <a:p>
              <a:endParaRPr sz="1412"/>
            </a:p>
          </p:txBody>
        </p:sp>
        <p:sp>
          <p:nvSpPr>
            <p:cNvPr id="37" name="object 37"/>
            <p:cNvSpPr/>
            <p:nvPr/>
          </p:nvSpPr>
          <p:spPr>
            <a:xfrm>
              <a:off x="7389875" y="4262627"/>
              <a:ext cx="1811020" cy="1119505"/>
            </a:xfrm>
            <a:custGeom>
              <a:avLst/>
              <a:gdLst/>
              <a:ahLst/>
              <a:cxnLst/>
              <a:rect l="l" t="t" r="r" b="b"/>
              <a:pathLst>
                <a:path w="1811020" h="1119504">
                  <a:moveTo>
                    <a:pt x="1810511" y="28955"/>
                  </a:moveTo>
                  <a:lnTo>
                    <a:pt x="1806701" y="0"/>
                  </a:lnTo>
                  <a:lnTo>
                    <a:pt x="1701545" y="16001"/>
                  </a:lnTo>
                  <a:lnTo>
                    <a:pt x="1546395" y="40923"/>
                  </a:lnTo>
                  <a:lnTo>
                    <a:pt x="1496759" y="50643"/>
                  </a:lnTo>
                  <a:lnTo>
                    <a:pt x="1447468" y="61808"/>
                  </a:lnTo>
                  <a:lnTo>
                    <a:pt x="1398508" y="74302"/>
                  </a:lnTo>
                  <a:lnTo>
                    <a:pt x="1349868" y="88010"/>
                  </a:lnTo>
                  <a:lnTo>
                    <a:pt x="1301534" y="102816"/>
                  </a:lnTo>
                  <a:lnTo>
                    <a:pt x="1253493" y="118602"/>
                  </a:lnTo>
                  <a:lnTo>
                    <a:pt x="1205731" y="135254"/>
                  </a:lnTo>
                  <a:lnTo>
                    <a:pt x="1158236" y="152654"/>
                  </a:lnTo>
                  <a:lnTo>
                    <a:pt x="1110995" y="170687"/>
                  </a:lnTo>
                  <a:lnTo>
                    <a:pt x="1087373" y="180593"/>
                  </a:lnTo>
                  <a:lnTo>
                    <a:pt x="1020041" y="207171"/>
                  </a:lnTo>
                  <a:lnTo>
                    <a:pt x="975783" y="225191"/>
                  </a:lnTo>
                  <a:lnTo>
                    <a:pt x="931809" y="243898"/>
                  </a:lnTo>
                  <a:lnTo>
                    <a:pt x="888187" y="263394"/>
                  </a:lnTo>
                  <a:lnTo>
                    <a:pt x="844983" y="283780"/>
                  </a:lnTo>
                  <a:lnTo>
                    <a:pt x="802266" y="305155"/>
                  </a:lnTo>
                  <a:lnTo>
                    <a:pt x="760105" y="327622"/>
                  </a:lnTo>
                  <a:lnTo>
                    <a:pt x="718565" y="351281"/>
                  </a:lnTo>
                  <a:lnTo>
                    <a:pt x="703325" y="359663"/>
                  </a:lnTo>
                  <a:lnTo>
                    <a:pt x="646175" y="394715"/>
                  </a:lnTo>
                  <a:lnTo>
                    <a:pt x="579023" y="440546"/>
                  </a:lnTo>
                  <a:lnTo>
                    <a:pt x="540000" y="469050"/>
                  </a:lnTo>
                  <a:lnTo>
                    <a:pt x="501652" y="498455"/>
                  </a:lnTo>
                  <a:lnTo>
                    <a:pt x="463957" y="528699"/>
                  </a:lnTo>
                  <a:lnTo>
                    <a:pt x="426895" y="559721"/>
                  </a:lnTo>
                  <a:lnTo>
                    <a:pt x="390442" y="591460"/>
                  </a:lnTo>
                  <a:lnTo>
                    <a:pt x="354577" y="623854"/>
                  </a:lnTo>
                  <a:lnTo>
                    <a:pt x="319277" y="656843"/>
                  </a:lnTo>
                  <a:lnTo>
                    <a:pt x="304799" y="671321"/>
                  </a:lnTo>
                  <a:lnTo>
                    <a:pt x="291083" y="684275"/>
                  </a:lnTo>
                  <a:lnTo>
                    <a:pt x="257604" y="719642"/>
                  </a:lnTo>
                  <a:lnTo>
                    <a:pt x="227047" y="756062"/>
                  </a:lnTo>
                  <a:lnTo>
                    <a:pt x="198714" y="793473"/>
                  </a:lnTo>
                  <a:lnTo>
                    <a:pt x="171912" y="831810"/>
                  </a:lnTo>
                  <a:lnTo>
                    <a:pt x="145944" y="871009"/>
                  </a:lnTo>
                  <a:lnTo>
                    <a:pt x="93725" y="951737"/>
                  </a:lnTo>
                  <a:lnTo>
                    <a:pt x="31241" y="1053845"/>
                  </a:lnTo>
                  <a:lnTo>
                    <a:pt x="0" y="1104137"/>
                  </a:lnTo>
                  <a:lnTo>
                    <a:pt x="24383" y="1119377"/>
                  </a:lnTo>
                  <a:lnTo>
                    <a:pt x="86867" y="1017269"/>
                  </a:lnTo>
                  <a:lnTo>
                    <a:pt x="117347" y="966977"/>
                  </a:lnTo>
                  <a:lnTo>
                    <a:pt x="148259" y="920732"/>
                  </a:lnTo>
                  <a:lnTo>
                    <a:pt x="177833" y="875295"/>
                  </a:lnTo>
                  <a:lnTo>
                    <a:pt x="207478" y="830827"/>
                  </a:lnTo>
                  <a:lnTo>
                    <a:pt x="238599" y="787490"/>
                  </a:lnTo>
                  <a:lnTo>
                    <a:pt x="272602" y="745444"/>
                  </a:lnTo>
                  <a:lnTo>
                    <a:pt x="310895" y="704849"/>
                  </a:lnTo>
                  <a:lnTo>
                    <a:pt x="339089" y="678179"/>
                  </a:lnTo>
                  <a:lnTo>
                    <a:pt x="373231" y="645961"/>
                  </a:lnTo>
                  <a:lnTo>
                    <a:pt x="408421" y="614010"/>
                  </a:lnTo>
                  <a:lnTo>
                    <a:pt x="444526" y="582493"/>
                  </a:lnTo>
                  <a:lnTo>
                    <a:pt x="481407" y="551583"/>
                  </a:lnTo>
                  <a:lnTo>
                    <a:pt x="518930" y="521447"/>
                  </a:lnTo>
                  <a:lnTo>
                    <a:pt x="556958" y="492256"/>
                  </a:lnTo>
                  <a:lnTo>
                    <a:pt x="595354" y="464180"/>
                  </a:lnTo>
                  <a:lnTo>
                    <a:pt x="633983" y="437387"/>
                  </a:lnTo>
                  <a:lnTo>
                    <a:pt x="689609" y="401573"/>
                  </a:lnTo>
                  <a:lnTo>
                    <a:pt x="733043" y="376427"/>
                  </a:lnTo>
                  <a:lnTo>
                    <a:pt x="779803" y="349523"/>
                  </a:lnTo>
                  <a:lnTo>
                    <a:pt x="827455" y="324318"/>
                  </a:lnTo>
                  <a:lnTo>
                    <a:pt x="875865" y="300602"/>
                  </a:lnTo>
                  <a:lnTo>
                    <a:pt x="924899" y="278163"/>
                  </a:lnTo>
                  <a:lnTo>
                    <a:pt x="974425" y="256791"/>
                  </a:lnTo>
                  <a:lnTo>
                    <a:pt x="1024310" y="236276"/>
                  </a:lnTo>
                  <a:lnTo>
                    <a:pt x="1074419" y="216407"/>
                  </a:lnTo>
                  <a:lnTo>
                    <a:pt x="1098041" y="207263"/>
                  </a:lnTo>
                  <a:lnTo>
                    <a:pt x="1121663" y="197357"/>
                  </a:lnTo>
                  <a:lnTo>
                    <a:pt x="1169456" y="178953"/>
                  </a:lnTo>
                  <a:lnTo>
                    <a:pt x="1216689" y="161520"/>
                  </a:lnTo>
                  <a:lnTo>
                    <a:pt x="1263583" y="145091"/>
                  </a:lnTo>
                  <a:lnTo>
                    <a:pt x="1310360" y="129699"/>
                  </a:lnTo>
                  <a:lnTo>
                    <a:pt x="1357241" y="115376"/>
                  </a:lnTo>
                  <a:lnTo>
                    <a:pt x="1404447" y="102156"/>
                  </a:lnTo>
                  <a:lnTo>
                    <a:pt x="1452201" y="90071"/>
                  </a:lnTo>
                  <a:lnTo>
                    <a:pt x="1500724" y="79155"/>
                  </a:lnTo>
                  <a:lnTo>
                    <a:pt x="1550237" y="69440"/>
                  </a:lnTo>
                  <a:lnTo>
                    <a:pt x="1600961" y="60959"/>
                  </a:lnTo>
                  <a:lnTo>
                    <a:pt x="1705355" y="44195"/>
                  </a:lnTo>
                  <a:lnTo>
                    <a:pt x="1810511" y="28955"/>
                  </a:lnTo>
                  <a:close/>
                </a:path>
              </a:pathLst>
            </a:custGeom>
            <a:solidFill>
              <a:srgbClr val="EFF40E"/>
            </a:solidFill>
          </p:spPr>
          <p:txBody>
            <a:bodyPr wrap="square" lIns="0" tIns="0" rIns="0" bIns="0" rtlCol="0"/>
            <a:lstStyle/>
            <a:p>
              <a:endParaRPr sz="1412"/>
            </a:p>
          </p:txBody>
        </p:sp>
      </p:grpSp>
      <p:sp>
        <p:nvSpPr>
          <p:cNvPr id="38" name="object 38"/>
          <p:cNvSpPr txBox="1"/>
          <p:nvPr/>
        </p:nvSpPr>
        <p:spPr>
          <a:xfrm>
            <a:off x="6965128" y="2368515"/>
            <a:ext cx="461122" cy="605652"/>
          </a:xfrm>
          <a:prstGeom prst="rect">
            <a:avLst/>
          </a:prstGeom>
        </p:spPr>
        <p:txBody>
          <a:bodyPr vert="horz" wrap="square" lIns="0" tIns="80682" rIns="0" bIns="0" rtlCol="0">
            <a:spAutoFit/>
          </a:bodyPr>
          <a:lstStyle/>
          <a:p>
            <a:pPr marL="10646" algn="ctr">
              <a:spcBef>
                <a:spcPts val="635"/>
              </a:spcBef>
            </a:pPr>
            <a:r>
              <a:rPr sz="1235" spc="-4" dirty="0">
                <a:solidFill>
                  <a:srgbClr val="FFFFFF"/>
                </a:solidFill>
                <a:latin typeface="Symbol"/>
                <a:cs typeface="Symbol"/>
              </a:rPr>
              <a:t></a:t>
            </a:r>
            <a:endParaRPr sz="1235">
              <a:latin typeface="Symbol"/>
              <a:cs typeface="Symbol"/>
            </a:endParaRPr>
          </a:p>
          <a:p>
            <a:pPr algn="ctr">
              <a:spcBef>
                <a:spcPts val="706"/>
              </a:spcBef>
            </a:pPr>
            <a:r>
              <a:rPr sz="1588" b="1" spc="-9" dirty="0">
                <a:solidFill>
                  <a:srgbClr val="FFFFFF"/>
                </a:solidFill>
                <a:latin typeface="Calibri"/>
                <a:cs typeface="Calibri"/>
              </a:rPr>
              <a:t>~1.6s</a:t>
            </a:r>
            <a:endParaRPr sz="1588">
              <a:latin typeface="Calibri"/>
              <a:cs typeface="Calibri"/>
            </a:endParaRPr>
          </a:p>
        </p:txBody>
      </p:sp>
      <p:sp>
        <p:nvSpPr>
          <p:cNvPr id="39" name="object 39"/>
          <p:cNvSpPr txBox="1"/>
          <p:nvPr/>
        </p:nvSpPr>
        <p:spPr>
          <a:xfrm>
            <a:off x="7753574" y="4125109"/>
            <a:ext cx="761440" cy="174309"/>
          </a:xfrm>
          <a:prstGeom prst="rect">
            <a:avLst/>
          </a:prstGeom>
        </p:spPr>
        <p:txBody>
          <a:bodyPr vert="horz" wrap="square" lIns="0" tIns="11206" rIns="0" bIns="0" rtlCol="0">
            <a:spAutoFit/>
          </a:bodyPr>
          <a:lstStyle/>
          <a:p>
            <a:pPr marL="33619">
              <a:spcBef>
                <a:spcPts val="88"/>
              </a:spcBef>
            </a:pPr>
            <a:r>
              <a:rPr sz="1059" spc="-4" dirty="0">
                <a:solidFill>
                  <a:srgbClr val="FFFFFF"/>
                </a:solidFill>
                <a:latin typeface="Arial"/>
                <a:cs typeface="Arial"/>
              </a:rPr>
              <a:t>TI</a:t>
            </a:r>
            <a:r>
              <a:rPr sz="1059" spc="-534" dirty="0">
                <a:solidFill>
                  <a:srgbClr val="FFFFFF"/>
                </a:solidFill>
                <a:latin typeface="Arial"/>
                <a:cs typeface="Arial"/>
              </a:rPr>
              <a:t>2</a:t>
            </a:r>
            <a:r>
              <a:rPr sz="1588" spc="-6" baseline="30092" dirty="0">
                <a:solidFill>
                  <a:srgbClr val="FFFFFF"/>
                </a:solidFill>
                <a:latin typeface="Calibri"/>
                <a:cs typeface="Calibri"/>
              </a:rPr>
              <a:t>t</a:t>
            </a:r>
            <a:r>
              <a:rPr sz="1588" spc="-106" baseline="30092" dirty="0">
                <a:solidFill>
                  <a:srgbClr val="FFFFFF"/>
                </a:solidFill>
                <a:latin typeface="Calibri"/>
                <a:cs typeface="Calibri"/>
              </a:rPr>
              <a:t> </a:t>
            </a:r>
            <a:r>
              <a:rPr sz="1059" dirty="0">
                <a:solidFill>
                  <a:srgbClr val="FFFFFF"/>
                </a:solidFill>
                <a:latin typeface="Arial"/>
                <a:cs typeface="Arial"/>
              </a:rPr>
              <a:t>-TI1</a:t>
            </a:r>
            <a:r>
              <a:rPr sz="1059" spc="229" dirty="0">
                <a:solidFill>
                  <a:srgbClr val="FFFFFF"/>
                </a:solidFill>
                <a:latin typeface="Arial"/>
                <a:cs typeface="Arial"/>
              </a:rPr>
              <a:t> </a:t>
            </a:r>
            <a:r>
              <a:rPr sz="1588" spc="-33" baseline="2314" dirty="0">
                <a:solidFill>
                  <a:srgbClr val="FFFFFF"/>
                </a:solidFill>
                <a:latin typeface="Arial"/>
                <a:cs typeface="Arial"/>
              </a:rPr>
              <a:t>TI2</a:t>
            </a:r>
            <a:endParaRPr sz="1588" baseline="2314">
              <a:latin typeface="Arial"/>
              <a:cs typeface="Arial"/>
            </a:endParaRPr>
          </a:p>
        </p:txBody>
      </p:sp>
      <p:sp>
        <p:nvSpPr>
          <p:cNvPr id="40" name="object 40"/>
          <p:cNvSpPr txBox="1"/>
          <p:nvPr/>
        </p:nvSpPr>
        <p:spPr>
          <a:xfrm>
            <a:off x="7004818" y="3326750"/>
            <a:ext cx="228040" cy="174309"/>
          </a:xfrm>
          <a:prstGeom prst="rect">
            <a:avLst/>
          </a:prstGeom>
        </p:spPr>
        <p:txBody>
          <a:bodyPr vert="horz" wrap="square" lIns="0" tIns="11206" rIns="0" bIns="0" rtlCol="0">
            <a:spAutoFit/>
          </a:bodyPr>
          <a:lstStyle/>
          <a:p>
            <a:pPr marL="33619">
              <a:spcBef>
                <a:spcPts val="88"/>
              </a:spcBef>
            </a:pPr>
            <a:r>
              <a:rPr sz="1059" spc="-22" dirty="0">
                <a:solidFill>
                  <a:srgbClr val="FFFFFF"/>
                </a:solidFill>
                <a:latin typeface="Calibri"/>
                <a:cs typeface="Calibri"/>
              </a:rPr>
              <a:t>M</a:t>
            </a:r>
            <a:r>
              <a:rPr sz="1059" spc="-33" baseline="-20833" dirty="0">
                <a:solidFill>
                  <a:srgbClr val="FFFFFF"/>
                </a:solidFill>
                <a:latin typeface="Calibri"/>
                <a:cs typeface="Calibri"/>
              </a:rPr>
              <a:t>0</a:t>
            </a:r>
            <a:endParaRPr sz="1059" baseline="-20833" dirty="0">
              <a:latin typeface="Calibri"/>
              <a:cs typeface="Calibri"/>
            </a:endParaRPr>
          </a:p>
        </p:txBody>
      </p:sp>
      <p:sp>
        <p:nvSpPr>
          <p:cNvPr id="41" name="object 41"/>
          <p:cNvSpPr txBox="1"/>
          <p:nvPr/>
        </p:nvSpPr>
        <p:spPr>
          <a:xfrm>
            <a:off x="9066903" y="4053168"/>
            <a:ext cx="67796" cy="174309"/>
          </a:xfrm>
          <a:prstGeom prst="rect">
            <a:avLst/>
          </a:prstGeom>
        </p:spPr>
        <p:txBody>
          <a:bodyPr vert="horz" wrap="square" lIns="0" tIns="11206" rIns="0" bIns="0" rtlCol="0">
            <a:spAutoFit/>
          </a:bodyPr>
          <a:lstStyle/>
          <a:p>
            <a:pPr marL="11206">
              <a:spcBef>
                <a:spcPts val="88"/>
              </a:spcBef>
            </a:pPr>
            <a:r>
              <a:rPr sz="1059" dirty="0">
                <a:solidFill>
                  <a:srgbClr val="FFFFFF"/>
                </a:solidFill>
                <a:latin typeface="Calibri"/>
                <a:cs typeface="Calibri"/>
              </a:rPr>
              <a:t>t</a:t>
            </a:r>
            <a:endParaRPr sz="1059">
              <a:latin typeface="Calibri"/>
              <a:cs typeface="Calibri"/>
            </a:endParaRPr>
          </a:p>
        </p:txBody>
      </p:sp>
      <p:sp>
        <p:nvSpPr>
          <p:cNvPr id="42" name="object 42"/>
          <p:cNvSpPr txBox="1"/>
          <p:nvPr/>
        </p:nvSpPr>
        <p:spPr>
          <a:xfrm>
            <a:off x="7292444" y="5273787"/>
            <a:ext cx="1159809" cy="995465"/>
          </a:xfrm>
          <a:prstGeom prst="rect">
            <a:avLst/>
          </a:prstGeom>
        </p:spPr>
        <p:txBody>
          <a:bodyPr vert="horz" wrap="square" lIns="0" tIns="47625" rIns="0" bIns="0" rtlCol="0">
            <a:spAutoFit/>
          </a:bodyPr>
          <a:lstStyle/>
          <a:p>
            <a:pPr marL="33619">
              <a:spcBef>
                <a:spcPts val="375"/>
              </a:spcBef>
            </a:pPr>
            <a:r>
              <a:rPr sz="1059" spc="-22" dirty="0">
                <a:solidFill>
                  <a:srgbClr val="FFFFFF"/>
                </a:solidFill>
                <a:latin typeface="Calibri"/>
                <a:cs typeface="Calibri"/>
              </a:rPr>
              <a:t>‐M</a:t>
            </a:r>
            <a:r>
              <a:rPr sz="1059" spc="-33" baseline="-20833" dirty="0">
                <a:solidFill>
                  <a:srgbClr val="FFFFFF"/>
                </a:solidFill>
                <a:latin typeface="Calibri"/>
                <a:cs typeface="Calibri"/>
              </a:rPr>
              <a:t>0</a:t>
            </a:r>
            <a:endParaRPr sz="1059" baseline="-20833" dirty="0">
              <a:latin typeface="Calibri"/>
              <a:cs typeface="Calibri"/>
            </a:endParaRPr>
          </a:p>
          <a:p>
            <a:pPr marL="108143">
              <a:spcBef>
                <a:spcPts val="437"/>
              </a:spcBef>
            </a:pPr>
            <a:r>
              <a:rPr sz="1588" spc="-18" dirty="0">
                <a:solidFill>
                  <a:srgbClr val="FFFFFF"/>
                </a:solidFill>
                <a:latin typeface="Calibri"/>
                <a:cs typeface="Calibri"/>
              </a:rPr>
              <a:t>PASL</a:t>
            </a:r>
            <a:endParaRPr sz="1588" dirty="0">
              <a:latin typeface="Calibri"/>
              <a:cs typeface="Calibri"/>
            </a:endParaRPr>
          </a:p>
          <a:p>
            <a:pPr marL="197234" marR="26896" indent="56593"/>
            <a:r>
              <a:rPr sz="1588" dirty="0">
                <a:solidFill>
                  <a:srgbClr val="FFFFFF"/>
                </a:solidFill>
                <a:latin typeface="Calibri"/>
                <a:cs typeface="Calibri"/>
              </a:rPr>
              <a:t>TI1:</a:t>
            </a:r>
            <a:r>
              <a:rPr sz="1588" spc="-9" dirty="0">
                <a:solidFill>
                  <a:srgbClr val="FFFFFF"/>
                </a:solidFill>
                <a:latin typeface="Calibri"/>
                <a:cs typeface="Calibri"/>
              </a:rPr>
              <a:t> 0.6sec </a:t>
            </a:r>
            <a:r>
              <a:rPr sz="1588" dirty="0">
                <a:solidFill>
                  <a:srgbClr val="FFFFFF"/>
                </a:solidFill>
                <a:latin typeface="Calibri"/>
                <a:cs typeface="Calibri"/>
              </a:rPr>
              <a:t>TI2:</a:t>
            </a:r>
            <a:r>
              <a:rPr sz="1588" spc="-9" dirty="0">
                <a:solidFill>
                  <a:srgbClr val="FFFFFF"/>
                </a:solidFill>
                <a:latin typeface="Calibri"/>
                <a:cs typeface="Calibri"/>
              </a:rPr>
              <a:t> 1.6sec</a:t>
            </a:r>
            <a:endParaRPr sz="1588" dirty="0">
              <a:latin typeface="Calibri"/>
              <a:cs typeface="Calibri"/>
            </a:endParaRPr>
          </a:p>
        </p:txBody>
      </p:sp>
      <p:pic>
        <p:nvPicPr>
          <p:cNvPr id="43" name="object 43"/>
          <p:cNvPicPr/>
          <p:nvPr/>
        </p:nvPicPr>
        <p:blipFill>
          <a:blip r:embed="rId5" cstate="print"/>
          <a:stretch>
            <a:fillRect/>
          </a:stretch>
        </p:blipFill>
        <p:spPr>
          <a:xfrm>
            <a:off x="6213885" y="4030084"/>
            <a:ext cx="991048" cy="400721"/>
          </a:xfrm>
          <a:prstGeom prst="rect">
            <a:avLst/>
          </a:prstGeom>
        </p:spPr>
      </p:pic>
      <p:sp>
        <p:nvSpPr>
          <p:cNvPr id="44" name="object 44"/>
          <p:cNvSpPr txBox="1"/>
          <p:nvPr/>
        </p:nvSpPr>
        <p:spPr>
          <a:xfrm>
            <a:off x="1381236" y="1688502"/>
            <a:ext cx="3395943" cy="337238"/>
          </a:xfrm>
          <a:prstGeom prst="rect">
            <a:avLst/>
          </a:prstGeom>
        </p:spPr>
        <p:txBody>
          <a:bodyPr vert="horz" wrap="square" lIns="0" tIns="11206" rIns="0" bIns="0" rtlCol="0">
            <a:spAutoFit/>
          </a:bodyPr>
          <a:lstStyle/>
          <a:p>
            <a:pPr marL="11206">
              <a:spcBef>
                <a:spcPts val="88"/>
              </a:spcBef>
            </a:pPr>
            <a:r>
              <a:rPr sz="2118" dirty="0">
                <a:solidFill>
                  <a:srgbClr val="FFFFFF"/>
                </a:solidFill>
                <a:latin typeface="Calibri"/>
                <a:cs typeface="Calibri"/>
              </a:rPr>
              <a:t>Flow</a:t>
            </a:r>
            <a:r>
              <a:rPr sz="2118" spc="-40" dirty="0">
                <a:solidFill>
                  <a:srgbClr val="FFFFFF"/>
                </a:solidFill>
                <a:latin typeface="Calibri"/>
                <a:cs typeface="Calibri"/>
              </a:rPr>
              <a:t> </a:t>
            </a:r>
            <a:r>
              <a:rPr sz="2118" dirty="0">
                <a:solidFill>
                  <a:srgbClr val="FFFFFF"/>
                </a:solidFill>
                <a:latin typeface="Calibri"/>
                <a:cs typeface="Calibri"/>
              </a:rPr>
              <a:t>driven</a:t>
            </a:r>
            <a:r>
              <a:rPr sz="2118" spc="-18" dirty="0">
                <a:solidFill>
                  <a:srgbClr val="FFFFFF"/>
                </a:solidFill>
                <a:latin typeface="Calibri"/>
                <a:cs typeface="Calibri"/>
              </a:rPr>
              <a:t> </a:t>
            </a:r>
            <a:r>
              <a:rPr sz="2118" dirty="0">
                <a:solidFill>
                  <a:srgbClr val="FFFFFF"/>
                </a:solidFill>
                <a:latin typeface="Calibri"/>
                <a:cs typeface="Calibri"/>
              </a:rPr>
              <a:t>adiabatic</a:t>
            </a:r>
            <a:r>
              <a:rPr sz="2118" spc="-35" dirty="0">
                <a:solidFill>
                  <a:srgbClr val="FFFFFF"/>
                </a:solidFill>
                <a:latin typeface="Calibri"/>
                <a:cs typeface="Calibri"/>
              </a:rPr>
              <a:t> </a:t>
            </a:r>
            <a:r>
              <a:rPr sz="2118" spc="-9" dirty="0">
                <a:solidFill>
                  <a:srgbClr val="FFFFFF"/>
                </a:solidFill>
                <a:latin typeface="Calibri"/>
                <a:cs typeface="Calibri"/>
              </a:rPr>
              <a:t>inversion</a:t>
            </a:r>
            <a:endParaRPr sz="2118">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383" y="403412"/>
            <a:ext cx="8068235" cy="6051176"/>
            <a:chOff x="457200" y="457200"/>
            <a:chExt cx="9144000" cy="6858000"/>
          </a:xfrm>
        </p:grpSpPr>
        <p:pic>
          <p:nvPicPr>
            <p:cNvPr id="3" name="object 3"/>
            <p:cNvPicPr/>
            <p:nvPr/>
          </p:nvPicPr>
          <p:blipFill>
            <a:blip r:embed="rId2" cstate="print"/>
            <a:stretch>
              <a:fillRect/>
            </a:stretch>
          </p:blipFill>
          <p:spPr>
            <a:xfrm>
              <a:off x="457200" y="457200"/>
              <a:ext cx="9144000" cy="6858000"/>
            </a:xfrm>
            <a:prstGeom prst="rect">
              <a:avLst/>
            </a:prstGeom>
          </p:spPr>
        </p:pic>
        <p:sp>
          <p:nvSpPr>
            <p:cNvPr id="4" name="object 4"/>
            <p:cNvSpPr/>
            <p:nvPr/>
          </p:nvSpPr>
          <p:spPr>
            <a:xfrm>
              <a:off x="491490" y="1440180"/>
              <a:ext cx="9076690" cy="51435"/>
            </a:xfrm>
            <a:custGeom>
              <a:avLst/>
              <a:gdLst/>
              <a:ahLst/>
              <a:cxnLst/>
              <a:rect l="l" t="t" r="r" b="b"/>
              <a:pathLst>
                <a:path w="9076690" h="51434">
                  <a:moveTo>
                    <a:pt x="9076182" y="51053"/>
                  </a:moveTo>
                  <a:lnTo>
                    <a:pt x="9076182" y="0"/>
                  </a:lnTo>
                  <a:lnTo>
                    <a:pt x="0" y="0"/>
                  </a:lnTo>
                  <a:lnTo>
                    <a:pt x="0" y="51054"/>
                  </a:lnTo>
                  <a:lnTo>
                    <a:pt x="9076182" y="51053"/>
                  </a:lnTo>
                  <a:close/>
                </a:path>
              </a:pathLst>
            </a:custGeom>
            <a:solidFill>
              <a:srgbClr val="00DFCA"/>
            </a:solidFill>
          </p:spPr>
          <p:txBody>
            <a:bodyPr wrap="square" lIns="0" tIns="0" rIns="0" bIns="0" rtlCol="0"/>
            <a:lstStyle/>
            <a:p>
              <a:endParaRPr sz="1412"/>
            </a:p>
          </p:txBody>
        </p:sp>
      </p:grpSp>
      <p:sp>
        <p:nvSpPr>
          <p:cNvPr id="5" name="object 5"/>
          <p:cNvSpPr txBox="1">
            <a:spLocks noGrp="1"/>
          </p:cNvSpPr>
          <p:nvPr>
            <p:ph type="title"/>
          </p:nvPr>
        </p:nvSpPr>
        <p:spPr>
          <a:xfrm>
            <a:off x="2725943" y="514369"/>
            <a:ext cx="4357407" cy="554541"/>
          </a:xfrm>
          <a:prstGeom prst="rect">
            <a:avLst/>
          </a:prstGeom>
        </p:spPr>
        <p:txBody>
          <a:bodyPr vert="horz" wrap="square" lIns="0" tIns="11206" rIns="0" bIns="0" numCol="1" rtlCol="0" anchor="ctr" anchorCtr="0" compatLnSpc="1">
            <a:prstTxWarp prst="textNoShape">
              <a:avLst/>
            </a:prstTxWarp>
            <a:spAutoFit/>
          </a:bodyPr>
          <a:lstStyle/>
          <a:p>
            <a:pPr marL="11206">
              <a:spcBef>
                <a:spcPts val="88"/>
              </a:spcBef>
            </a:pPr>
            <a:r>
              <a:rPr sz="3530" b="1" dirty="0">
                <a:solidFill>
                  <a:srgbClr val="FFFF00"/>
                </a:solidFill>
                <a:latin typeface="Times New Roman"/>
                <a:cs typeface="Times New Roman"/>
              </a:rPr>
              <a:t>Arterial</a:t>
            </a:r>
            <a:r>
              <a:rPr sz="3530" b="1" spc="-13" dirty="0">
                <a:solidFill>
                  <a:srgbClr val="FFFF00"/>
                </a:solidFill>
                <a:latin typeface="Times New Roman"/>
                <a:cs typeface="Times New Roman"/>
              </a:rPr>
              <a:t> </a:t>
            </a:r>
            <a:r>
              <a:rPr sz="3530" b="1" dirty="0">
                <a:solidFill>
                  <a:srgbClr val="FFFF00"/>
                </a:solidFill>
                <a:latin typeface="Times New Roman"/>
                <a:cs typeface="Times New Roman"/>
              </a:rPr>
              <a:t>Spin</a:t>
            </a:r>
            <a:r>
              <a:rPr sz="3530" b="1" spc="-4" dirty="0">
                <a:solidFill>
                  <a:srgbClr val="FFFF00"/>
                </a:solidFill>
                <a:latin typeface="Times New Roman"/>
                <a:cs typeface="Times New Roman"/>
              </a:rPr>
              <a:t> </a:t>
            </a:r>
            <a:r>
              <a:rPr sz="3530" b="1" spc="-9" dirty="0">
                <a:solidFill>
                  <a:srgbClr val="FFFF00"/>
                </a:solidFill>
                <a:latin typeface="Times New Roman"/>
                <a:cs typeface="Times New Roman"/>
              </a:rPr>
              <a:t>Labeling</a:t>
            </a:r>
            <a:endParaRPr sz="3530">
              <a:latin typeface="Times New Roman"/>
              <a:cs typeface="Times New Roman"/>
            </a:endParaRPr>
          </a:p>
        </p:txBody>
      </p:sp>
      <p:grpSp>
        <p:nvGrpSpPr>
          <p:cNvPr id="6" name="object 6"/>
          <p:cNvGrpSpPr/>
          <p:nvPr/>
        </p:nvGrpSpPr>
        <p:grpSpPr>
          <a:xfrm>
            <a:off x="2103121" y="1344705"/>
            <a:ext cx="6594101" cy="4649321"/>
            <a:chOff x="1583436" y="1523999"/>
            <a:chExt cx="7473315" cy="5269230"/>
          </a:xfrm>
        </p:grpSpPr>
        <p:pic>
          <p:nvPicPr>
            <p:cNvPr id="7" name="object 7"/>
            <p:cNvPicPr/>
            <p:nvPr/>
          </p:nvPicPr>
          <p:blipFill>
            <a:blip r:embed="rId3" cstate="print"/>
            <a:stretch>
              <a:fillRect/>
            </a:stretch>
          </p:blipFill>
          <p:spPr>
            <a:xfrm>
              <a:off x="5715000" y="4429505"/>
              <a:ext cx="3341370" cy="2340864"/>
            </a:xfrm>
            <a:prstGeom prst="rect">
              <a:avLst/>
            </a:prstGeom>
          </p:spPr>
        </p:pic>
        <p:pic>
          <p:nvPicPr>
            <p:cNvPr id="8" name="object 8"/>
            <p:cNvPicPr/>
            <p:nvPr/>
          </p:nvPicPr>
          <p:blipFill>
            <a:blip r:embed="rId4" cstate="print"/>
            <a:stretch>
              <a:fillRect/>
            </a:stretch>
          </p:blipFill>
          <p:spPr>
            <a:xfrm>
              <a:off x="1600200" y="1526286"/>
              <a:ext cx="2971800" cy="2377439"/>
            </a:xfrm>
            <a:prstGeom prst="rect">
              <a:avLst/>
            </a:prstGeom>
          </p:spPr>
        </p:pic>
        <p:pic>
          <p:nvPicPr>
            <p:cNvPr id="9" name="object 9"/>
            <p:cNvPicPr/>
            <p:nvPr/>
          </p:nvPicPr>
          <p:blipFill>
            <a:blip r:embed="rId5" cstate="print"/>
            <a:stretch>
              <a:fillRect/>
            </a:stretch>
          </p:blipFill>
          <p:spPr>
            <a:xfrm>
              <a:off x="5334000" y="1523999"/>
              <a:ext cx="2971800" cy="2379726"/>
            </a:xfrm>
            <a:prstGeom prst="rect">
              <a:avLst/>
            </a:prstGeom>
          </p:spPr>
        </p:pic>
        <p:pic>
          <p:nvPicPr>
            <p:cNvPr id="10" name="object 10"/>
            <p:cNvPicPr/>
            <p:nvPr/>
          </p:nvPicPr>
          <p:blipFill>
            <a:blip r:embed="rId6" cstate="print"/>
            <a:stretch>
              <a:fillRect/>
            </a:stretch>
          </p:blipFill>
          <p:spPr>
            <a:xfrm>
              <a:off x="1583436" y="4406646"/>
              <a:ext cx="2988564" cy="2386583"/>
            </a:xfrm>
            <a:prstGeom prst="rect">
              <a:avLst/>
            </a:prstGeom>
          </p:spPr>
        </p:pic>
      </p:grpSp>
      <p:sp>
        <p:nvSpPr>
          <p:cNvPr id="11" name="object 11"/>
          <p:cNvSpPr txBox="1"/>
          <p:nvPr/>
        </p:nvSpPr>
        <p:spPr>
          <a:xfrm>
            <a:off x="3105823" y="3461496"/>
            <a:ext cx="638735" cy="255678"/>
          </a:xfrm>
          <a:prstGeom prst="rect">
            <a:avLst/>
          </a:prstGeom>
        </p:spPr>
        <p:txBody>
          <a:bodyPr vert="horz" wrap="square" lIns="0" tIns="11206" rIns="0" bIns="0" rtlCol="0">
            <a:spAutoFit/>
          </a:bodyPr>
          <a:lstStyle/>
          <a:p>
            <a:pPr marL="11206">
              <a:spcBef>
                <a:spcPts val="88"/>
              </a:spcBef>
            </a:pPr>
            <a:r>
              <a:rPr sz="1588" spc="-9" dirty="0">
                <a:solidFill>
                  <a:srgbClr val="FFFFFF"/>
                </a:solidFill>
                <a:latin typeface="Times New Roman"/>
                <a:cs typeface="Times New Roman"/>
              </a:rPr>
              <a:t>Control</a:t>
            </a:r>
            <a:endParaRPr sz="1588">
              <a:latin typeface="Times New Roman"/>
              <a:cs typeface="Times New Roman"/>
            </a:endParaRPr>
          </a:p>
        </p:txBody>
      </p:sp>
      <p:sp>
        <p:nvSpPr>
          <p:cNvPr id="12" name="object 12"/>
          <p:cNvSpPr txBox="1"/>
          <p:nvPr/>
        </p:nvSpPr>
        <p:spPr>
          <a:xfrm>
            <a:off x="6490323" y="3461496"/>
            <a:ext cx="481293" cy="255678"/>
          </a:xfrm>
          <a:prstGeom prst="rect">
            <a:avLst/>
          </a:prstGeom>
        </p:spPr>
        <p:txBody>
          <a:bodyPr vert="horz" wrap="square" lIns="0" tIns="11206" rIns="0" bIns="0" rtlCol="0">
            <a:spAutoFit/>
          </a:bodyPr>
          <a:lstStyle/>
          <a:p>
            <a:pPr marL="11206">
              <a:spcBef>
                <a:spcPts val="88"/>
              </a:spcBef>
            </a:pPr>
            <a:r>
              <a:rPr sz="1588" spc="-9" dirty="0">
                <a:solidFill>
                  <a:srgbClr val="FFFFFF"/>
                </a:solidFill>
                <a:latin typeface="Times New Roman"/>
                <a:cs typeface="Times New Roman"/>
              </a:rPr>
              <a:t>Label</a:t>
            </a:r>
            <a:endParaRPr sz="1588">
              <a:latin typeface="Times New Roman"/>
              <a:cs typeface="Times New Roman"/>
            </a:endParaRPr>
          </a:p>
        </p:txBody>
      </p:sp>
      <p:sp>
        <p:nvSpPr>
          <p:cNvPr id="13" name="object 13"/>
          <p:cNvSpPr txBox="1"/>
          <p:nvPr/>
        </p:nvSpPr>
        <p:spPr>
          <a:xfrm>
            <a:off x="5011271" y="2153770"/>
            <a:ext cx="141754" cy="445356"/>
          </a:xfrm>
          <a:prstGeom prst="rect">
            <a:avLst/>
          </a:prstGeom>
        </p:spPr>
        <p:txBody>
          <a:bodyPr vert="horz" wrap="square" lIns="0" tIns="10646" rIns="0" bIns="0" rtlCol="0">
            <a:spAutoFit/>
          </a:bodyPr>
          <a:lstStyle/>
          <a:p>
            <a:pPr marL="11206">
              <a:spcBef>
                <a:spcPts val="84"/>
              </a:spcBef>
            </a:pPr>
            <a:r>
              <a:rPr sz="2824" b="1" spc="-4" dirty="0">
                <a:solidFill>
                  <a:srgbClr val="FFFFFF"/>
                </a:solidFill>
                <a:latin typeface="Times New Roman"/>
                <a:cs typeface="Times New Roman"/>
              </a:rPr>
              <a:t>-</a:t>
            </a:r>
            <a:endParaRPr sz="2824">
              <a:latin typeface="Times New Roman"/>
              <a:cs typeface="Times New Roman"/>
            </a:endParaRPr>
          </a:p>
        </p:txBody>
      </p:sp>
      <p:sp>
        <p:nvSpPr>
          <p:cNvPr id="14" name="object 14"/>
          <p:cNvSpPr txBox="1"/>
          <p:nvPr/>
        </p:nvSpPr>
        <p:spPr>
          <a:xfrm>
            <a:off x="1702638" y="4611216"/>
            <a:ext cx="226919" cy="445356"/>
          </a:xfrm>
          <a:prstGeom prst="rect">
            <a:avLst/>
          </a:prstGeom>
        </p:spPr>
        <p:txBody>
          <a:bodyPr vert="horz" wrap="square" lIns="0" tIns="10646" rIns="0" bIns="0" rtlCol="0">
            <a:spAutoFit/>
          </a:bodyPr>
          <a:lstStyle/>
          <a:p>
            <a:pPr marL="11206">
              <a:spcBef>
                <a:spcPts val="84"/>
              </a:spcBef>
            </a:pPr>
            <a:r>
              <a:rPr sz="2824" b="1" spc="-4" dirty="0">
                <a:solidFill>
                  <a:srgbClr val="FFFFFF"/>
                </a:solidFill>
                <a:latin typeface="Times New Roman"/>
                <a:cs typeface="Times New Roman"/>
              </a:rPr>
              <a:t>=</a:t>
            </a:r>
            <a:endParaRPr sz="2824">
              <a:latin typeface="Times New Roman"/>
              <a:cs typeface="Times New Roman"/>
            </a:endParaRPr>
          </a:p>
        </p:txBody>
      </p:sp>
      <p:sp>
        <p:nvSpPr>
          <p:cNvPr id="15" name="object 15"/>
          <p:cNvSpPr txBox="1"/>
          <p:nvPr/>
        </p:nvSpPr>
        <p:spPr>
          <a:xfrm>
            <a:off x="2664759" y="6006351"/>
            <a:ext cx="1585632" cy="255678"/>
          </a:xfrm>
          <a:prstGeom prst="rect">
            <a:avLst/>
          </a:prstGeom>
        </p:spPr>
        <p:txBody>
          <a:bodyPr vert="horz" wrap="square" lIns="0" tIns="11206" rIns="0" bIns="0" rtlCol="0">
            <a:spAutoFit/>
          </a:bodyPr>
          <a:lstStyle/>
          <a:p>
            <a:pPr marL="11206">
              <a:spcBef>
                <a:spcPts val="88"/>
              </a:spcBef>
            </a:pPr>
            <a:r>
              <a:rPr sz="1588" spc="-9" dirty="0">
                <a:solidFill>
                  <a:srgbClr val="FFFFFF"/>
                </a:solidFill>
                <a:latin typeface="Times New Roman"/>
                <a:cs typeface="Times New Roman"/>
              </a:rPr>
              <a:t>Perfusion</a:t>
            </a:r>
            <a:r>
              <a:rPr sz="1588" spc="-22" dirty="0">
                <a:solidFill>
                  <a:srgbClr val="FFFFFF"/>
                </a:solidFill>
                <a:latin typeface="Times New Roman"/>
                <a:cs typeface="Times New Roman"/>
              </a:rPr>
              <a:t> </a:t>
            </a:r>
            <a:r>
              <a:rPr sz="1588" spc="-9" dirty="0">
                <a:solidFill>
                  <a:srgbClr val="FFFFFF"/>
                </a:solidFill>
                <a:latin typeface="Times New Roman"/>
                <a:cs typeface="Times New Roman"/>
              </a:rPr>
              <a:t>weighted</a:t>
            </a:r>
            <a:endParaRPr sz="1588">
              <a:latin typeface="Times New Roman"/>
              <a:cs typeface="Times New Roman"/>
            </a:endParaRPr>
          </a:p>
        </p:txBody>
      </p:sp>
      <p:sp>
        <p:nvSpPr>
          <p:cNvPr id="16" name="object 16"/>
          <p:cNvSpPr txBox="1"/>
          <p:nvPr/>
        </p:nvSpPr>
        <p:spPr>
          <a:xfrm>
            <a:off x="6490846" y="6006351"/>
            <a:ext cx="1726266" cy="255678"/>
          </a:xfrm>
          <a:prstGeom prst="rect">
            <a:avLst/>
          </a:prstGeom>
        </p:spPr>
        <p:txBody>
          <a:bodyPr vert="horz" wrap="square" lIns="0" tIns="11206" rIns="0" bIns="0" rtlCol="0">
            <a:spAutoFit/>
          </a:bodyPr>
          <a:lstStyle/>
          <a:p>
            <a:pPr marL="11206">
              <a:spcBef>
                <a:spcPts val="88"/>
              </a:spcBef>
            </a:pPr>
            <a:r>
              <a:rPr sz="1588" dirty="0">
                <a:solidFill>
                  <a:srgbClr val="FFFFFF"/>
                </a:solidFill>
                <a:latin typeface="Times New Roman"/>
                <a:cs typeface="Times New Roman"/>
              </a:rPr>
              <a:t>Cerebral</a:t>
            </a:r>
            <a:r>
              <a:rPr sz="1588" spc="-26" dirty="0">
                <a:solidFill>
                  <a:srgbClr val="FFFFFF"/>
                </a:solidFill>
                <a:latin typeface="Times New Roman"/>
                <a:cs typeface="Times New Roman"/>
              </a:rPr>
              <a:t> </a:t>
            </a:r>
            <a:r>
              <a:rPr sz="1588" dirty="0">
                <a:solidFill>
                  <a:srgbClr val="FFFFFF"/>
                </a:solidFill>
                <a:latin typeface="Times New Roman"/>
                <a:cs typeface="Times New Roman"/>
              </a:rPr>
              <a:t>Blood</a:t>
            </a:r>
            <a:r>
              <a:rPr sz="1588" spc="-22" dirty="0">
                <a:solidFill>
                  <a:srgbClr val="FFFFFF"/>
                </a:solidFill>
                <a:latin typeface="Times New Roman"/>
                <a:cs typeface="Times New Roman"/>
              </a:rPr>
              <a:t> </a:t>
            </a:r>
            <a:r>
              <a:rPr sz="1588" spc="-18" dirty="0">
                <a:solidFill>
                  <a:srgbClr val="FFFFFF"/>
                </a:solidFill>
                <a:latin typeface="Times New Roman"/>
                <a:cs typeface="Times New Roman"/>
              </a:rPr>
              <a:t>Flow</a:t>
            </a:r>
            <a:endParaRPr sz="1588">
              <a:latin typeface="Times New Roman"/>
              <a:cs typeface="Times New Roman"/>
            </a:endParaRPr>
          </a:p>
        </p:txBody>
      </p:sp>
      <p:sp>
        <p:nvSpPr>
          <p:cNvPr id="17" name="object 17"/>
          <p:cNvSpPr/>
          <p:nvPr/>
        </p:nvSpPr>
        <p:spPr>
          <a:xfrm>
            <a:off x="4740088" y="4892039"/>
            <a:ext cx="1009650" cy="98612"/>
          </a:xfrm>
          <a:custGeom>
            <a:avLst/>
            <a:gdLst/>
            <a:ahLst/>
            <a:cxnLst/>
            <a:rect l="l" t="t" r="r" b="b"/>
            <a:pathLst>
              <a:path w="1144270" h="111760">
                <a:moveTo>
                  <a:pt x="1105049" y="55697"/>
                </a:moveTo>
                <a:lnTo>
                  <a:pt x="1089160" y="46482"/>
                </a:lnTo>
                <a:lnTo>
                  <a:pt x="0" y="46482"/>
                </a:lnTo>
                <a:lnTo>
                  <a:pt x="0" y="65532"/>
                </a:lnTo>
                <a:lnTo>
                  <a:pt x="1088381" y="65532"/>
                </a:lnTo>
                <a:lnTo>
                  <a:pt x="1105049" y="55697"/>
                </a:lnTo>
                <a:close/>
              </a:path>
              <a:path w="1144270" h="111760">
                <a:moveTo>
                  <a:pt x="1143762" y="55625"/>
                </a:moveTo>
                <a:lnTo>
                  <a:pt x="1053084" y="3048"/>
                </a:lnTo>
                <a:lnTo>
                  <a:pt x="1048512" y="0"/>
                </a:lnTo>
                <a:lnTo>
                  <a:pt x="1042415" y="1524"/>
                </a:lnTo>
                <a:lnTo>
                  <a:pt x="1040129" y="6096"/>
                </a:lnTo>
                <a:lnTo>
                  <a:pt x="1037082" y="10667"/>
                </a:lnTo>
                <a:lnTo>
                  <a:pt x="1038605" y="16763"/>
                </a:lnTo>
                <a:lnTo>
                  <a:pt x="1043177" y="19812"/>
                </a:lnTo>
                <a:lnTo>
                  <a:pt x="1089160" y="46482"/>
                </a:lnTo>
                <a:lnTo>
                  <a:pt x="1124712" y="46482"/>
                </a:lnTo>
                <a:lnTo>
                  <a:pt x="1124712" y="66671"/>
                </a:lnTo>
                <a:lnTo>
                  <a:pt x="1143762" y="55625"/>
                </a:lnTo>
                <a:close/>
              </a:path>
              <a:path w="1144270" h="111760">
                <a:moveTo>
                  <a:pt x="1124712" y="66671"/>
                </a:moveTo>
                <a:lnTo>
                  <a:pt x="1124712" y="65532"/>
                </a:lnTo>
                <a:lnTo>
                  <a:pt x="1088381" y="65532"/>
                </a:lnTo>
                <a:lnTo>
                  <a:pt x="1043177" y="92201"/>
                </a:lnTo>
                <a:lnTo>
                  <a:pt x="1038605" y="94487"/>
                </a:lnTo>
                <a:lnTo>
                  <a:pt x="1037082" y="100584"/>
                </a:lnTo>
                <a:lnTo>
                  <a:pt x="1040129" y="105155"/>
                </a:lnTo>
                <a:lnTo>
                  <a:pt x="1042415" y="109727"/>
                </a:lnTo>
                <a:lnTo>
                  <a:pt x="1048512" y="111251"/>
                </a:lnTo>
                <a:lnTo>
                  <a:pt x="1053084" y="108203"/>
                </a:lnTo>
                <a:lnTo>
                  <a:pt x="1124712" y="66671"/>
                </a:lnTo>
                <a:close/>
              </a:path>
              <a:path w="1144270" h="111760">
                <a:moveTo>
                  <a:pt x="1119377" y="65532"/>
                </a:moveTo>
                <a:lnTo>
                  <a:pt x="1119377" y="64008"/>
                </a:lnTo>
                <a:lnTo>
                  <a:pt x="1105049" y="55697"/>
                </a:lnTo>
                <a:lnTo>
                  <a:pt x="1088381" y="65532"/>
                </a:lnTo>
                <a:lnTo>
                  <a:pt x="1119377" y="65532"/>
                </a:lnTo>
                <a:close/>
              </a:path>
              <a:path w="1144270" h="111760">
                <a:moveTo>
                  <a:pt x="1124712" y="65532"/>
                </a:moveTo>
                <a:lnTo>
                  <a:pt x="1124712" y="46482"/>
                </a:lnTo>
                <a:lnTo>
                  <a:pt x="1089160" y="46482"/>
                </a:lnTo>
                <a:lnTo>
                  <a:pt x="1105049" y="55697"/>
                </a:lnTo>
                <a:lnTo>
                  <a:pt x="1119377" y="47243"/>
                </a:lnTo>
                <a:lnTo>
                  <a:pt x="1119377" y="65532"/>
                </a:lnTo>
                <a:lnTo>
                  <a:pt x="1124712" y="65532"/>
                </a:lnTo>
                <a:close/>
              </a:path>
              <a:path w="1144270" h="111760">
                <a:moveTo>
                  <a:pt x="1119377" y="64008"/>
                </a:moveTo>
                <a:lnTo>
                  <a:pt x="1119377" y="47243"/>
                </a:lnTo>
                <a:lnTo>
                  <a:pt x="1105049" y="55697"/>
                </a:lnTo>
                <a:lnTo>
                  <a:pt x="1119377" y="64008"/>
                </a:lnTo>
                <a:close/>
              </a:path>
            </a:pathLst>
          </a:custGeom>
          <a:solidFill>
            <a:srgbClr val="FFFFFF"/>
          </a:solidFill>
        </p:spPr>
        <p:txBody>
          <a:bodyPr wrap="square" lIns="0" tIns="0" rIns="0" bIns="0" rtlCol="0"/>
          <a:lstStyle/>
          <a:p>
            <a:endParaRPr sz="1412"/>
          </a:p>
        </p:txBody>
      </p:sp>
      <p:sp>
        <p:nvSpPr>
          <p:cNvPr id="18" name="object 18"/>
          <p:cNvSpPr txBox="1"/>
          <p:nvPr/>
        </p:nvSpPr>
        <p:spPr>
          <a:xfrm>
            <a:off x="4846544" y="4629373"/>
            <a:ext cx="887283" cy="500039"/>
          </a:xfrm>
          <a:prstGeom prst="rect">
            <a:avLst/>
          </a:prstGeom>
        </p:spPr>
        <p:txBody>
          <a:bodyPr vert="horz" wrap="square" lIns="0" tIns="11206" rIns="0" bIns="0" rtlCol="0">
            <a:spAutoFit/>
          </a:bodyPr>
          <a:lstStyle/>
          <a:p>
            <a:pPr marL="100297" marR="4483" indent="-89652">
              <a:spcBef>
                <a:spcPts val="88"/>
              </a:spcBef>
            </a:pPr>
            <a:r>
              <a:rPr sz="1588" spc="-9" dirty="0">
                <a:solidFill>
                  <a:srgbClr val="FFFFFF"/>
                </a:solidFill>
                <a:latin typeface="Times New Roman"/>
                <a:cs typeface="Times New Roman"/>
              </a:rPr>
              <a:t>Quantifi cation</a:t>
            </a:r>
            <a:endParaRPr sz="1588" dirty="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36B07F-D109-432D-9AEE-C0559C51CCA5}"/>
              </a:ext>
            </a:extLst>
          </p:cNvPr>
          <p:cNvGrpSpPr/>
          <p:nvPr/>
        </p:nvGrpSpPr>
        <p:grpSpPr>
          <a:xfrm>
            <a:off x="907402" y="1027404"/>
            <a:ext cx="9043416" cy="5052188"/>
            <a:chOff x="907402" y="1027404"/>
            <a:chExt cx="9043416" cy="5052188"/>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02" y="1027404"/>
              <a:ext cx="9043416" cy="5052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35400D60-92BF-4FE5-8AD4-3DF5314364C9}"/>
                </a:ext>
              </a:extLst>
            </p:cNvPr>
            <p:cNvSpPr txBox="1"/>
            <p:nvPr/>
          </p:nvSpPr>
          <p:spPr>
            <a:xfrm>
              <a:off x="3918857" y="5354735"/>
              <a:ext cx="1810139" cy="369332"/>
            </a:xfrm>
            <a:prstGeom prst="rect">
              <a:avLst/>
            </a:prstGeom>
            <a:noFill/>
          </p:spPr>
          <p:txBody>
            <a:bodyPr wrap="square" rtlCol="0">
              <a:spAutoFit/>
            </a:bodyPr>
            <a:lstStyle/>
            <a:p>
              <a:pPr algn="ctr"/>
              <a:r>
                <a:rPr lang="en-US" altLang="zh-CN" sz="1800" dirty="0"/>
                <a:t>phase</a:t>
              </a:r>
              <a:endParaRPr lang="en-US" sz="1800" dirty="0"/>
            </a:p>
          </p:txBody>
        </p:sp>
        <p:sp>
          <p:nvSpPr>
            <p:cNvPr id="4" name="TextBox 3">
              <a:extLst>
                <a:ext uri="{FF2B5EF4-FFF2-40B4-BE49-F238E27FC236}">
                  <a16:creationId xmlns:a16="http://schemas.microsoft.com/office/drawing/2014/main" id="{C410A739-9413-4881-BCCD-FD1442C90C05}"/>
                </a:ext>
              </a:extLst>
            </p:cNvPr>
            <p:cNvSpPr txBox="1"/>
            <p:nvPr/>
          </p:nvSpPr>
          <p:spPr>
            <a:xfrm>
              <a:off x="7075715" y="5354735"/>
              <a:ext cx="1810139" cy="369332"/>
            </a:xfrm>
            <a:prstGeom prst="rect">
              <a:avLst/>
            </a:prstGeom>
            <a:noFill/>
          </p:spPr>
          <p:txBody>
            <a:bodyPr wrap="square" rtlCol="0">
              <a:spAutoFit/>
            </a:bodyPr>
            <a:lstStyle/>
            <a:p>
              <a:pPr algn="ctr"/>
              <a:r>
                <a:rPr lang="en-US" altLang="zh-CN" sz="1800" dirty="0"/>
                <a:t>frequency</a:t>
              </a:r>
              <a:endParaRPr lang="en-US" sz="1800" dirty="0"/>
            </a:p>
          </p:txBody>
        </p:sp>
      </p:grpSp>
      <p:sp>
        <p:nvSpPr>
          <p:cNvPr id="5" name="Date Placeholder 4">
            <a:extLst>
              <a:ext uri="{FF2B5EF4-FFF2-40B4-BE49-F238E27FC236}">
                <a16:creationId xmlns:a16="http://schemas.microsoft.com/office/drawing/2014/main" id="{34C4B526-E065-48A9-A1EB-FC6604D89B2D}"/>
              </a:ext>
            </a:extLst>
          </p:cNvPr>
          <p:cNvSpPr>
            <a:spLocks noGrp="1"/>
          </p:cNvSpPr>
          <p:nvPr>
            <p:ph type="dt" sz="half" idx="10"/>
          </p:nvPr>
        </p:nvSpPr>
        <p:spPr/>
        <p:txBody>
          <a:bodyPr/>
          <a:lstStyle/>
          <a:p>
            <a:pPr>
              <a:defRPr/>
            </a:pPr>
            <a:r>
              <a:rPr lang="en-US" altLang="en-US"/>
              <a:t>BME2104 -《生物医学影像技术》</a:t>
            </a:r>
          </a:p>
        </p:txBody>
      </p:sp>
      <p:sp>
        <p:nvSpPr>
          <p:cNvPr id="6" name="Footer Placeholder 5">
            <a:extLst>
              <a:ext uri="{FF2B5EF4-FFF2-40B4-BE49-F238E27FC236}">
                <a16:creationId xmlns:a16="http://schemas.microsoft.com/office/drawing/2014/main" id="{0F287DAF-1FFD-4854-8054-E2AC7AC045E4}"/>
              </a:ext>
            </a:extLst>
          </p:cNvPr>
          <p:cNvSpPr>
            <a:spLocks noGrp="1"/>
          </p:cNvSpPr>
          <p:nvPr>
            <p:ph type="ftr" sz="quarter" idx="11"/>
          </p:nvPr>
        </p:nvSpPr>
        <p:spPr/>
        <p:txBody>
          <a:bodyPr/>
          <a:lstStyle/>
          <a:p>
            <a:pPr>
              <a:defRPr/>
            </a:pPr>
            <a:r>
              <a:rPr lang="en-US"/>
              <a:t>Lecture 22:  MRI System and Applications</a:t>
            </a:r>
          </a:p>
        </p:txBody>
      </p:sp>
      <p:sp>
        <p:nvSpPr>
          <p:cNvPr id="7" name="Slide Number Placeholder 6">
            <a:extLst>
              <a:ext uri="{FF2B5EF4-FFF2-40B4-BE49-F238E27FC236}">
                <a16:creationId xmlns:a16="http://schemas.microsoft.com/office/drawing/2014/main" id="{D6A17AB3-4832-47FC-9945-DFBF23B1901A}"/>
              </a:ext>
            </a:extLst>
          </p:cNvPr>
          <p:cNvSpPr>
            <a:spLocks noGrp="1"/>
          </p:cNvSpPr>
          <p:nvPr>
            <p:ph type="sldNum" sz="quarter" idx="12"/>
          </p:nvPr>
        </p:nvSpPr>
        <p:spPr/>
        <p:txBody>
          <a:bodyPr/>
          <a:lstStyle/>
          <a:p>
            <a:pPr>
              <a:defRPr/>
            </a:pPr>
            <a:fld id="{D713C094-A33E-4603-9F67-41B940E5D984}" type="slidenum">
              <a:rPr lang="en-US" altLang="en-US" smtClean="0"/>
              <a:pPr>
                <a:defRPr/>
              </a:pPr>
              <a:t>3</a:t>
            </a:fld>
            <a:endParaRPr lang="en-US" altLang="en-US"/>
          </a:p>
        </p:txBody>
      </p:sp>
    </p:spTree>
    <p:extLst>
      <p:ext uri="{BB962C8B-B14F-4D97-AF65-F5344CB8AC3E}">
        <p14:creationId xmlns:p14="http://schemas.microsoft.com/office/powerpoint/2010/main" val="257768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30339" y="2679039"/>
            <a:ext cx="4425763"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dirty="0"/>
              <a:t>Functional</a:t>
            </a:r>
            <a:r>
              <a:rPr spc="-97" dirty="0"/>
              <a:t> </a:t>
            </a:r>
            <a:r>
              <a:rPr dirty="0"/>
              <a:t>MRI</a:t>
            </a:r>
            <a:r>
              <a:rPr spc="-124" dirty="0"/>
              <a:t> </a:t>
            </a:r>
            <a:r>
              <a:rPr spc="-9" dirty="0"/>
              <a:t>(fMRI)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0464" y="466416"/>
            <a:ext cx="8574833" cy="1303412"/>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br>
              <a:rPr lang="en-US" spc="-18" dirty="0"/>
            </a:br>
            <a:r>
              <a:rPr lang="en-US" dirty="0"/>
              <a:t> Blood oxygenation level dependent (</a:t>
            </a:r>
            <a:r>
              <a:rPr lang="en-US" b="1" dirty="0"/>
              <a:t>BOLD</a:t>
            </a:r>
            <a:r>
              <a:rPr lang="en-US" dirty="0"/>
              <a:t>) imaging - standard functional </a:t>
            </a:r>
            <a:r>
              <a:rPr lang="en-US" spc="-18" dirty="0"/>
              <a:t>MRI (fMRI)</a:t>
            </a:r>
            <a:endParaRPr spc="-18" dirty="0"/>
          </a:p>
        </p:txBody>
      </p:sp>
      <p:pic>
        <p:nvPicPr>
          <p:cNvPr id="3" name="object 3"/>
          <p:cNvPicPr/>
          <p:nvPr/>
        </p:nvPicPr>
        <p:blipFill>
          <a:blip r:embed="rId2" cstate="print"/>
          <a:stretch>
            <a:fillRect/>
          </a:stretch>
        </p:blipFill>
        <p:spPr>
          <a:xfrm>
            <a:off x="1536999" y="2493085"/>
            <a:ext cx="7216364" cy="2398282"/>
          </a:xfrm>
          <a:prstGeom prst="rect">
            <a:avLst/>
          </a:prstGeom>
        </p:spPr>
      </p:pic>
      <p:sp>
        <p:nvSpPr>
          <p:cNvPr id="4" name="object 4"/>
          <p:cNvSpPr txBox="1"/>
          <p:nvPr/>
        </p:nvSpPr>
        <p:spPr>
          <a:xfrm>
            <a:off x="1985682" y="6000302"/>
            <a:ext cx="2144246" cy="255678"/>
          </a:xfrm>
          <a:prstGeom prst="rect">
            <a:avLst/>
          </a:prstGeom>
        </p:spPr>
        <p:txBody>
          <a:bodyPr vert="horz" wrap="square" lIns="0" tIns="11206" rIns="0" bIns="0" rtlCol="0">
            <a:spAutoFit/>
          </a:bodyPr>
          <a:lstStyle/>
          <a:p>
            <a:pPr marL="11206">
              <a:spcBef>
                <a:spcPts val="88"/>
              </a:spcBef>
            </a:pPr>
            <a:r>
              <a:rPr sz="1588" dirty="0">
                <a:latin typeface="Calibri"/>
                <a:cs typeface="Calibri"/>
              </a:rPr>
              <a:t>Huettel,</a:t>
            </a:r>
            <a:r>
              <a:rPr sz="1588" spc="-9" dirty="0">
                <a:latin typeface="Calibri"/>
                <a:cs typeface="Calibri"/>
              </a:rPr>
              <a:t> </a:t>
            </a:r>
            <a:r>
              <a:rPr sz="1588" dirty="0">
                <a:latin typeface="Calibri"/>
                <a:cs typeface="Calibri"/>
              </a:rPr>
              <a:t>et</a:t>
            </a:r>
            <a:r>
              <a:rPr sz="1588" spc="-22" dirty="0">
                <a:latin typeface="Calibri"/>
                <a:cs typeface="Calibri"/>
              </a:rPr>
              <a:t> </a:t>
            </a:r>
            <a:r>
              <a:rPr sz="1588" dirty="0">
                <a:latin typeface="Calibri"/>
                <a:cs typeface="Calibri"/>
              </a:rPr>
              <a:t>al.,</a:t>
            </a:r>
            <a:r>
              <a:rPr sz="1588" spc="-26" dirty="0">
                <a:latin typeface="Calibri"/>
                <a:cs typeface="Calibri"/>
              </a:rPr>
              <a:t> </a:t>
            </a:r>
            <a:r>
              <a:rPr sz="1588" dirty="0">
                <a:latin typeface="Calibri"/>
                <a:cs typeface="Calibri"/>
              </a:rPr>
              <a:t>Figure</a:t>
            </a:r>
            <a:r>
              <a:rPr sz="1588" spc="-18" dirty="0">
                <a:latin typeface="Calibri"/>
                <a:cs typeface="Calibri"/>
              </a:rPr>
              <a:t> 11.3</a:t>
            </a:r>
            <a:endParaRPr sz="1588">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885" y="548646"/>
            <a:ext cx="7908325"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dirty="0"/>
              <a:t>BOLD</a:t>
            </a:r>
            <a:r>
              <a:rPr spc="-101" dirty="0"/>
              <a:t> </a:t>
            </a:r>
            <a:r>
              <a:rPr lang="en-US" spc="-101" dirty="0"/>
              <a:t>(Blood Oxygen Level Dependent) </a:t>
            </a:r>
            <a:r>
              <a:rPr spc="-9" dirty="0"/>
              <a:t>contrast</a:t>
            </a:r>
          </a:p>
        </p:txBody>
      </p:sp>
      <p:pic>
        <p:nvPicPr>
          <p:cNvPr id="4" name="object 4"/>
          <p:cNvPicPr/>
          <p:nvPr/>
        </p:nvPicPr>
        <p:blipFill>
          <a:blip r:embed="rId2" cstate="print"/>
          <a:stretch>
            <a:fillRect/>
          </a:stretch>
        </p:blipFill>
        <p:spPr>
          <a:xfrm>
            <a:off x="6488710" y="2238027"/>
            <a:ext cx="2630667" cy="3101563"/>
          </a:xfrm>
          <a:prstGeom prst="rect">
            <a:avLst/>
          </a:prstGeom>
        </p:spPr>
      </p:pic>
      <p:sp>
        <p:nvSpPr>
          <p:cNvPr id="5" name="object 5"/>
          <p:cNvSpPr txBox="1"/>
          <p:nvPr/>
        </p:nvSpPr>
        <p:spPr>
          <a:xfrm>
            <a:off x="6586848" y="5832857"/>
            <a:ext cx="2532529" cy="255678"/>
          </a:xfrm>
          <a:prstGeom prst="rect">
            <a:avLst/>
          </a:prstGeom>
        </p:spPr>
        <p:txBody>
          <a:bodyPr vert="horz" wrap="square" lIns="0" tIns="11206" rIns="0" bIns="0" rtlCol="0">
            <a:spAutoFit/>
          </a:bodyPr>
          <a:lstStyle/>
          <a:p>
            <a:pPr marL="11206">
              <a:spcBef>
                <a:spcPts val="88"/>
              </a:spcBef>
            </a:pPr>
            <a:r>
              <a:rPr sz="1588" dirty="0">
                <a:latin typeface="Calibri"/>
                <a:cs typeface="Calibri"/>
              </a:rPr>
              <a:t>Huettel,</a:t>
            </a:r>
            <a:r>
              <a:rPr sz="1588" spc="-13" dirty="0">
                <a:latin typeface="Calibri"/>
                <a:cs typeface="Calibri"/>
              </a:rPr>
              <a:t> </a:t>
            </a:r>
            <a:r>
              <a:rPr sz="1588" dirty="0">
                <a:latin typeface="Calibri"/>
                <a:cs typeface="Calibri"/>
              </a:rPr>
              <a:t>et</a:t>
            </a:r>
            <a:r>
              <a:rPr sz="1588" spc="-18" dirty="0">
                <a:latin typeface="Calibri"/>
                <a:cs typeface="Calibri"/>
              </a:rPr>
              <a:t> </a:t>
            </a:r>
            <a:r>
              <a:rPr sz="1588" dirty="0">
                <a:latin typeface="Calibri"/>
                <a:cs typeface="Calibri"/>
              </a:rPr>
              <a:t>al.</a:t>
            </a:r>
            <a:r>
              <a:rPr sz="1588" spc="-18" dirty="0">
                <a:latin typeface="Calibri"/>
                <a:cs typeface="Calibri"/>
              </a:rPr>
              <a:t> </a:t>
            </a:r>
            <a:r>
              <a:rPr sz="1588" dirty="0">
                <a:latin typeface="Calibri"/>
                <a:cs typeface="Calibri"/>
              </a:rPr>
              <a:t>Figure</a:t>
            </a:r>
            <a:r>
              <a:rPr sz="1588" spc="-18" dirty="0">
                <a:latin typeface="Calibri"/>
                <a:cs typeface="Calibri"/>
              </a:rPr>
              <a:t> </a:t>
            </a:r>
            <a:r>
              <a:rPr sz="1588" dirty="0">
                <a:latin typeface="Calibri"/>
                <a:cs typeface="Calibri"/>
              </a:rPr>
              <a:t>7.5</a:t>
            </a:r>
            <a:r>
              <a:rPr sz="1588" spc="-18" dirty="0">
                <a:latin typeface="Calibri"/>
                <a:cs typeface="Calibri"/>
              </a:rPr>
              <a:t> </a:t>
            </a:r>
            <a:r>
              <a:rPr sz="1588" spc="-9" dirty="0">
                <a:latin typeface="Calibri"/>
                <a:cs typeface="Calibri"/>
              </a:rPr>
              <a:t>&amp;7.16</a:t>
            </a:r>
            <a:endParaRPr sz="1588" dirty="0">
              <a:latin typeface="Calibri"/>
              <a:cs typeface="Calibri"/>
            </a:endParaRPr>
          </a:p>
        </p:txBody>
      </p:sp>
      <p:pic>
        <p:nvPicPr>
          <p:cNvPr id="6" name="Picture 5">
            <a:extLst>
              <a:ext uri="{FF2B5EF4-FFF2-40B4-BE49-F238E27FC236}">
                <a16:creationId xmlns:a16="http://schemas.microsoft.com/office/drawing/2014/main" id="{DF34FAEF-8F38-4A8F-9A51-230106CF3257}"/>
              </a:ext>
            </a:extLst>
          </p:cNvPr>
          <p:cNvPicPr>
            <a:picLocks noChangeAspect="1"/>
          </p:cNvPicPr>
          <p:nvPr/>
        </p:nvPicPr>
        <p:blipFill>
          <a:blip r:embed="rId3"/>
          <a:stretch>
            <a:fillRect/>
          </a:stretch>
        </p:blipFill>
        <p:spPr>
          <a:xfrm>
            <a:off x="980292" y="1258013"/>
            <a:ext cx="3977856" cy="505134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8045" y="2679039"/>
            <a:ext cx="4810685"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dirty="0"/>
              <a:t>MR</a:t>
            </a:r>
            <a:r>
              <a:rPr spc="-97" dirty="0"/>
              <a:t> </a:t>
            </a:r>
            <a:r>
              <a:rPr spc="-18" dirty="0"/>
              <a:t>Spectroscopy</a:t>
            </a:r>
            <a:r>
              <a:rPr spc="-75" dirty="0"/>
              <a:t> </a:t>
            </a:r>
            <a:r>
              <a:rPr spc="-9" dirty="0"/>
              <a:t>(MRS)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8295" y="897304"/>
            <a:ext cx="3487831" cy="441637"/>
          </a:xfrm>
          <a:prstGeom prst="rect">
            <a:avLst/>
          </a:prstGeom>
        </p:spPr>
        <p:txBody>
          <a:bodyPr vert="horz" wrap="square" lIns="0" tIns="10646" rIns="0" bIns="0" numCol="1" rtlCol="0" anchor="ctr" anchorCtr="0" compatLnSpc="1">
            <a:prstTxWarp prst="textNoShape">
              <a:avLst/>
            </a:prstTxWarp>
            <a:spAutoFit/>
          </a:bodyPr>
          <a:lstStyle/>
          <a:p>
            <a:pPr marL="11206">
              <a:spcBef>
                <a:spcPts val="84"/>
              </a:spcBef>
            </a:pPr>
            <a:r>
              <a:rPr dirty="0"/>
              <a:t>MR</a:t>
            </a:r>
            <a:r>
              <a:rPr spc="-53" dirty="0"/>
              <a:t> </a:t>
            </a:r>
            <a:r>
              <a:rPr spc="-9" dirty="0"/>
              <a:t>Spectroscopy</a:t>
            </a:r>
          </a:p>
        </p:txBody>
      </p:sp>
      <p:pic>
        <p:nvPicPr>
          <p:cNvPr id="3" name="object 3"/>
          <p:cNvPicPr/>
          <p:nvPr/>
        </p:nvPicPr>
        <p:blipFill>
          <a:blip r:embed="rId2" cstate="print"/>
          <a:stretch>
            <a:fillRect/>
          </a:stretch>
        </p:blipFill>
        <p:spPr>
          <a:xfrm>
            <a:off x="1634766" y="2022167"/>
            <a:ext cx="7515642" cy="361352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9809" y="525774"/>
            <a:ext cx="8169088" cy="441637"/>
          </a:xfrm>
          <a:prstGeom prst="rect">
            <a:avLst/>
          </a:prstGeom>
        </p:spPr>
        <p:txBody>
          <a:bodyPr vert="horz" wrap="square" lIns="0" tIns="10646" rIns="0" bIns="0" numCol="1" rtlCol="0" anchor="ctr" anchorCtr="0" compatLnSpc="1">
            <a:prstTxWarp prst="textNoShape">
              <a:avLst/>
            </a:prstTxWarp>
            <a:spAutoFit/>
          </a:bodyPr>
          <a:lstStyle/>
          <a:p>
            <a:pPr marL="11767">
              <a:spcBef>
                <a:spcPts val="84"/>
              </a:spcBef>
            </a:pPr>
            <a:r>
              <a:rPr dirty="0"/>
              <a:t>MRS</a:t>
            </a:r>
            <a:r>
              <a:rPr spc="-119" dirty="0"/>
              <a:t> </a:t>
            </a:r>
            <a:r>
              <a:rPr spc="-9" dirty="0"/>
              <a:t>Metabolites</a:t>
            </a:r>
          </a:p>
        </p:txBody>
      </p:sp>
      <p:pic>
        <p:nvPicPr>
          <p:cNvPr id="3" name="object 3"/>
          <p:cNvPicPr/>
          <p:nvPr/>
        </p:nvPicPr>
        <p:blipFill>
          <a:blip r:embed="rId2" cstate="print"/>
          <a:stretch>
            <a:fillRect/>
          </a:stretch>
        </p:blipFill>
        <p:spPr>
          <a:xfrm>
            <a:off x="694582" y="1808767"/>
            <a:ext cx="8543194" cy="354700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14C4-55D3-4A50-A9A4-1C3BC7540189}"/>
              </a:ext>
            </a:extLst>
          </p:cNvPr>
          <p:cNvSpPr>
            <a:spLocks noGrp="1"/>
          </p:cNvSpPr>
          <p:nvPr>
            <p:ph type="title"/>
          </p:nvPr>
        </p:nvSpPr>
        <p:spPr/>
        <p:txBody>
          <a:bodyPr/>
          <a:lstStyle/>
          <a:p>
            <a:pPr algn="ctr"/>
            <a:r>
              <a:rPr lang="en-US" sz="4000" b="1" dirty="0"/>
              <a:t>Review on MRI Imaging</a:t>
            </a:r>
          </a:p>
        </p:txBody>
      </p:sp>
      <p:sp>
        <p:nvSpPr>
          <p:cNvPr id="3" name="Content Placeholder 2">
            <a:extLst>
              <a:ext uri="{FF2B5EF4-FFF2-40B4-BE49-F238E27FC236}">
                <a16:creationId xmlns:a16="http://schemas.microsoft.com/office/drawing/2014/main" id="{56FDF0C9-996E-4A5D-8D65-8978CE5AADA2}"/>
              </a:ext>
            </a:extLst>
          </p:cNvPr>
          <p:cNvSpPr>
            <a:spLocks noGrp="1"/>
          </p:cNvSpPr>
          <p:nvPr>
            <p:ph idx="1"/>
          </p:nvPr>
        </p:nvSpPr>
        <p:spPr/>
        <p:txBody>
          <a:bodyPr/>
          <a:lstStyle/>
          <a:p>
            <a:r>
              <a:rPr lang="en-US" sz="2000" dirty="0"/>
              <a:t>What determines the precession frequency of resonance?</a:t>
            </a:r>
          </a:p>
          <a:p>
            <a:pPr lvl="1"/>
            <a:r>
              <a:rPr lang="en-US" sz="1600" dirty="0"/>
              <a:t>gyromagnetic ratio</a:t>
            </a:r>
          </a:p>
          <a:p>
            <a:pPr lvl="1"/>
            <a:r>
              <a:rPr lang="en-US" sz="1600" dirty="0"/>
              <a:t>field strength</a:t>
            </a:r>
          </a:p>
          <a:p>
            <a:r>
              <a:rPr lang="en-US" sz="2000" dirty="0"/>
              <a:t>How do we detect a signal?</a:t>
            </a:r>
          </a:p>
          <a:p>
            <a:pPr lvl="1"/>
            <a:r>
              <a:rPr lang="en-US" sz="1600" dirty="0"/>
              <a:t>an applied rf-pulse can tip the bulk magnetization</a:t>
            </a:r>
          </a:p>
          <a:p>
            <a:pPr lvl="1"/>
            <a:r>
              <a:rPr lang="en-US" sz="1600" dirty="0"/>
              <a:t>can detect changing magnetization in transverse plane</a:t>
            </a:r>
          </a:p>
          <a:p>
            <a:r>
              <a:rPr lang="en-US" sz="2000" dirty="0"/>
              <a:t>What happens to the MR signal in the transverse plane?</a:t>
            </a:r>
          </a:p>
          <a:p>
            <a:pPr lvl="1"/>
            <a:r>
              <a:rPr lang="en-US" sz="1600" dirty="0"/>
              <a:t>it </a:t>
            </a:r>
            <a:r>
              <a:rPr lang="en-US" sz="1600" dirty="0" err="1"/>
              <a:t>precesses</a:t>
            </a:r>
            <a:r>
              <a:rPr lang="en-US" sz="1600" dirty="0"/>
              <a:t> to generate a signal</a:t>
            </a:r>
          </a:p>
          <a:p>
            <a:pPr lvl="1"/>
            <a:r>
              <a:rPr lang="en-US" sz="1600" dirty="0"/>
              <a:t>signal decays with 2 relaxation rates, T1 and T2</a:t>
            </a:r>
          </a:p>
          <a:p>
            <a:r>
              <a:rPr lang="en-US" sz="2000" dirty="0"/>
              <a:t>How is the NMR signal spatially encoded?</a:t>
            </a:r>
          </a:p>
          <a:p>
            <a:pPr lvl="1"/>
            <a:r>
              <a:rPr lang="en-US" sz="1600" dirty="0"/>
              <a:t>with magnetic field gradients</a:t>
            </a:r>
          </a:p>
          <a:p>
            <a:pPr lvl="1"/>
            <a:r>
              <a:rPr lang="en-US" sz="1600" dirty="0"/>
              <a:t>(e.g. slice select, phase encode, and frequency encode)</a:t>
            </a:r>
          </a:p>
        </p:txBody>
      </p:sp>
      <p:sp>
        <p:nvSpPr>
          <p:cNvPr id="4" name="Date Placeholder 3">
            <a:extLst>
              <a:ext uri="{FF2B5EF4-FFF2-40B4-BE49-F238E27FC236}">
                <a16:creationId xmlns:a16="http://schemas.microsoft.com/office/drawing/2014/main" id="{F8CC1DFC-DE76-4484-A4D6-8A2750DB1451}"/>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0C9DE006-D98C-4B69-B3F2-00421E23A720}"/>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C2EBF467-A7E1-4EB1-BD51-265D9BE6A013}"/>
              </a:ext>
            </a:extLst>
          </p:cNvPr>
          <p:cNvSpPr>
            <a:spLocks noGrp="1"/>
          </p:cNvSpPr>
          <p:nvPr>
            <p:ph type="sldNum" sz="quarter" idx="12"/>
          </p:nvPr>
        </p:nvSpPr>
        <p:spPr/>
        <p:txBody>
          <a:bodyPr/>
          <a:lstStyle/>
          <a:p>
            <a:pPr>
              <a:defRPr/>
            </a:pPr>
            <a:fld id="{F0717801-9C2A-4D39-A345-FFE34DD1CB73}" type="slidenum">
              <a:rPr lang="en-US" altLang="en-US" smtClean="0"/>
              <a:pPr>
                <a:defRPr/>
              </a:pPr>
              <a:t>36</a:t>
            </a:fld>
            <a:endParaRPr lang="en-US" altLang="en-US"/>
          </a:p>
        </p:txBody>
      </p:sp>
    </p:spTree>
    <p:extLst>
      <p:ext uri="{BB962C8B-B14F-4D97-AF65-F5344CB8AC3E}">
        <p14:creationId xmlns:p14="http://schemas.microsoft.com/office/powerpoint/2010/main" val="1817031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352550"/>
            <a:ext cx="923925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733C2D52-303A-4FE8-B39C-AB4724793853}"/>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9C987245-7D48-43B2-8BD9-70F841590D28}"/>
              </a:ext>
            </a:extLst>
          </p:cNvPr>
          <p:cNvSpPr>
            <a:spLocks noGrp="1"/>
          </p:cNvSpPr>
          <p:nvPr>
            <p:ph type="ftr" sz="quarter" idx="11"/>
          </p:nvPr>
        </p:nvSpPr>
        <p:spPr/>
        <p:txBody>
          <a:bodyPr/>
          <a:lstStyle/>
          <a:p>
            <a:pPr>
              <a:defRPr/>
            </a:pPr>
            <a:r>
              <a:rPr lang="en-US"/>
              <a:t>Lecture 22:  MRI System and Applications</a:t>
            </a:r>
          </a:p>
        </p:txBody>
      </p:sp>
      <p:sp>
        <p:nvSpPr>
          <p:cNvPr id="4" name="Slide Number Placeholder 3">
            <a:extLst>
              <a:ext uri="{FF2B5EF4-FFF2-40B4-BE49-F238E27FC236}">
                <a16:creationId xmlns:a16="http://schemas.microsoft.com/office/drawing/2014/main" id="{97A7F031-C569-4A1C-ADAB-4B970ABCB820}"/>
              </a:ext>
            </a:extLst>
          </p:cNvPr>
          <p:cNvSpPr>
            <a:spLocks noGrp="1"/>
          </p:cNvSpPr>
          <p:nvPr>
            <p:ph type="sldNum" sz="quarter" idx="12"/>
          </p:nvPr>
        </p:nvSpPr>
        <p:spPr/>
        <p:txBody>
          <a:bodyPr/>
          <a:lstStyle/>
          <a:p>
            <a:pPr>
              <a:defRPr/>
            </a:pPr>
            <a:fld id="{D713C094-A33E-4603-9F67-41B940E5D984}" type="slidenum">
              <a:rPr lang="en-US" altLang="en-US" smtClean="0"/>
              <a:pPr>
                <a:defRPr/>
              </a:pPr>
              <a:t>4</a:t>
            </a:fld>
            <a:endParaRPr lang="en-US" altLang="en-US"/>
          </a:p>
        </p:txBody>
      </p:sp>
    </p:spTree>
    <p:extLst>
      <p:ext uri="{BB962C8B-B14F-4D97-AF65-F5344CB8AC3E}">
        <p14:creationId xmlns:p14="http://schemas.microsoft.com/office/powerpoint/2010/main" val="244277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419" y="0"/>
            <a:ext cx="8158162" cy="6737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B598DDA1-090D-4B68-BDB8-4ADF068397F1}"/>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74FC8271-F09F-46FB-9219-D969020220A6}"/>
              </a:ext>
            </a:extLst>
          </p:cNvPr>
          <p:cNvSpPr>
            <a:spLocks noGrp="1"/>
          </p:cNvSpPr>
          <p:nvPr>
            <p:ph type="ftr" sz="quarter" idx="11"/>
          </p:nvPr>
        </p:nvSpPr>
        <p:spPr/>
        <p:txBody>
          <a:bodyPr/>
          <a:lstStyle/>
          <a:p>
            <a:pPr>
              <a:defRPr/>
            </a:pPr>
            <a:r>
              <a:rPr lang="en-US"/>
              <a:t>Lecture 22:  MRI System and Applications</a:t>
            </a:r>
          </a:p>
        </p:txBody>
      </p:sp>
      <p:sp>
        <p:nvSpPr>
          <p:cNvPr id="4" name="Slide Number Placeholder 3">
            <a:extLst>
              <a:ext uri="{FF2B5EF4-FFF2-40B4-BE49-F238E27FC236}">
                <a16:creationId xmlns:a16="http://schemas.microsoft.com/office/drawing/2014/main" id="{A1617B35-2C69-42B9-B6F0-7963F056E56D}"/>
              </a:ext>
            </a:extLst>
          </p:cNvPr>
          <p:cNvSpPr>
            <a:spLocks noGrp="1"/>
          </p:cNvSpPr>
          <p:nvPr>
            <p:ph type="sldNum" sz="quarter" idx="12"/>
          </p:nvPr>
        </p:nvSpPr>
        <p:spPr/>
        <p:txBody>
          <a:bodyPr/>
          <a:lstStyle/>
          <a:p>
            <a:pPr>
              <a:defRPr/>
            </a:pPr>
            <a:fld id="{D713C094-A33E-4603-9F67-41B940E5D984}" type="slidenum">
              <a:rPr lang="en-US" altLang="en-US" smtClean="0"/>
              <a:pPr>
                <a:defRPr/>
              </a:pPr>
              <a:t>5</a:t>
            </a:fld>
            <a:endParaRPr lang="en-US" altLang="en-US"/>
          </a:p>
        </p:txBody>
      </p:sp>
    </p:spTree>
    <p:extLst>
      <p:ext uri="{BB962C8B-B14F-4D97-AF65-F5344CB8AC3E}">
        <p14:creationId xmlns:p14="http://schemas.microsoft.com/office/powerpoint/2010/main" val="76111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6525"/>
            <a:ext cx="9829800" cy="6180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FF090150-25B4-4D69-BAEE-B8F97E4ECE7E}"/>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69F530B2-392C-40E7-8478-50984120523D}"/>
              </a:ext>
            </a:extLst>
          </p:cNvPr>
          <p:cNvSpPr>
            <a:spLocks noGrp="1"/>
          </p:cNvSpPr>
          <p:nvPr>
            <p:ph type="ftr" sz="quarter" idx="11"/>
          </p:nvPr>
        </p:nvSpPr>
        <p:spPr/>
        <p:txBody>
          <a:bodyPr/>
          <a:lstStyle/>
          <a:p>
            <a:pPr>
              <a:defRPr/>
            </a:pPr>
            <a:r>
              <a:rPr lang="en-US"/>
              <a:t>Lecture 22:  MRI System and Applications</a:t>
            </a:r>
          </a:p>
        </p:txBody>
      </p:sp>
      <p:sp>
        <p:nvSpPr>
          <p:cNvPr id="4" name="Slide Number Placeholder 3">
            <a:extLst>
              <a:ext uri="{FF2B5EF4-FFF2-40B4-BE49-F238E27FC236}">
                <a16:creationId xmlns:a16="http://schemas.microsoft.com/office/drawing/2014/main" id="{99F4A81D-81F6-4F6D-8C94-A5BD83672194}"/>
              </a:ext>
            </a:extLst>
          </p:cNvPr>
          <p:cNvSpPr>
            <a:spLocks noGrp="1"/>
          </p:cNvSpPr>
          <p:nvPr>
            <p:ph type="sldNum" sz="quarter" idx="12"/>
          </p:nvPr>
        </p:nvSpPr>
        <p:spPr/>
        <p:txBody>
          <a:bodyPr/>
          <a:lstStyle/>
          <a:p>
            <a:pPr>
              <a:defRPr/>
            </a:pPr>
            <a:fld id="{D713C094-A33E-4603-9F67-41B940E5D984}"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343235FA-EE4F-4C99-92B4-705481578186}"/>
              </a:ext>
            </a:extLst>
          </p:cNvPr>
          <p:cNvSpPr txBox="1"/>
          <p:nvPr/>
        </p:nvSpPr>
        <p:spPr>
          <a:xfrm>
            <a:off x="538922" y="3392557"/>
            <a:ext cx="48122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800" b="1" dirty="0"/>
              <a:t>EPI</a:t>
            </a:r>
          </a:p>
        </p:txBody>
      </p:sp>
    </p:spTree>
    <p:extLst>
      <p:ext uri="{BB962C8B-B14F-4D97-AF65-F5344CB8AC3E}">
        <p14:creationId xmlns:p14="http://schemas.microsoft.com/office/powerpoint/2010/main" val="251853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dirty="0"/>
              <a:t>MRI Scanner</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585784" y="1447800"/>
            <a:ext cx="9129717"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081FFAFE-AD2C-4E65-945F-0D69A17DE0D8}"/>
              </a:ext>
            </a:extLst>
          </p:cNvPr>
          <p:cNvSpPr/>
          <p:nvPr/>
        </p:nvSpPr>
        <p:spPr>
          <a:xfrm>
            <a:off x="5150642" y="5013702"/>
            <a:ext cx="5143500" cy="1569660"/>
          </a:xfrm>
          <a:prstGeom prst="rect">
            <a:avLst/>
          </a:prstGeom>
        </p:spPr>
        <p:txBody>
          <a:bodyPr>
            <a:spAutoFit/>
          </a:bodyPr>
          <a:lstStyle/>
          <a:p>
            <a:r>
              <a:rPr lang="en-US" dirty="0"/>
              <a:t>MRI hardware: </a:t>
            </a:r>
          </a:p>
          <a:p>
            <a:pPr lvl="1"/>
            <a:r>
              <a:rPr lang="en-US" dirty="0"/>
              <a:t>Superconducting magnet</a:t>
            </a:r>
          </a:p>
          <a:p>
            <a:pPr lvl="1"/>
            <a:r>
              <a:rPr lang="en-US" dirty="0"/>
              <a:t>3 magnetic field gradient coils</a:t>
            </a:r>
          </a:p>
          <a:p>
            <a:pPr lvl="1"/>
            <a:r>
              <a:rPr lang="en-US" dirty="0"/>
              <a:t>Radiofrequency transmitter and receiver</a:t>
            </a: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0FF165D3-5620-4AA5-B985-6654F1FBB81E}"/>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706F4643-1D3A-486D-9CC0-1D45BC2A188F}"/>
              </a:ext>
            </a:extLst>
          </p:cNvPr>
          <p:cNvSpPr>
            <a:spLocks noGrp="1"/>
          </p:cNvSpPr>
          <p:nvPr>
            <p:ph type="ftr" sz="quarter" idx="11"/>
          </p:nvPr>
        </p:nvSpPr>
        <p:spPr/>
        <p:txBody>
          <a:bodyPr/>
          <a:lstStyle/>
          <a:p>
            <a:pPr>
              <a:defRPr/>
            </a:pPr>
            <a:r>
              <a:rPr lang="en-US"/>
              <a:t>Lecture 22:  MRI System and Applications</a:t>
            </a:r>
          </a:p>
        </p:txBody>
      </p:sp>
      <p:sp>
        <p:nvSpPr>
          <p:cNvPr id="6" name="Slide Number Placeholder 5">
            <a:extLst>
              <a:ext uri="{FF2B5EF4-FFF2-40B4-BE49-F238E27FC236}">
                <a16:creationId xmlns:a16="http://schemas.microsoft.com/office/drawing/2014/main" id="{AF0D7546-FFDE-434E-BEAC-F87A8399C4D7}"/>
              </a:ext>
            </a:extLst>
          </p:cNvPr>
          <p:cNvSpPr>
            <a:spLocks noGrp="1"/>
          </p:cNvSpPr>
          <p:nvPr>
            <p:ph type="sldNum" sz="quarter" idx="12"/>
          </p:nvPr>
        </p:nvSpPr>
        <p:spPr/>
        <p:txBody>
          <a:bodyPr/>
          <a:lstStyle/>
          <a:p>
            <a:pPr>
              <a:defRPr/>
            </a:pPr>
            <a:fld id="{F0717801-9C2A-4D39-A345-FFE34DD1CB73}" type="slidenum">
              <a:rPr lang="en-US" altLang="en-US" smtClean="0"/>
              <a:pPr>
                <a:defRPr/>
              </a:pPr>
              <a:t>7</a:t>
            </a:fld>
            <a:endParaRPr lang="en-US" altLang="en-US"/>
          </a:p>
        </p:txBody>
      </p:sp>
    </p:spTree>
    <p:extLst>
      <p:ext uri="{BB962C8B-B14F-4D97-AF65-F5344CB8AC3E}">
        <p14:creationId xmlns:p14="http://schemas.microsoft.com/office/powerpoint/2010/main" val="340535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458C50-56CB-48AB-B3B1-23F2E81C3368}"/>
              </a:ext>
            </a:extLst>
          </p:cNvPr>
          <p:cNvSpPr>
            <a:spLocks noGrp="1"/>
          </p:cNvSpPr>
          <p:nvPr>
            <p:ph type="title"/>
          </p:nvPr>
        </p:nvSpPr>
        <p:spPr/>
        <p:txBody>
          <a:bodyPr/>
          <a:lstStyle/>
          <a:p>
            <a:pPr algn="ctr"/>
            <a:r>
              <a:rPr lang="en-US" sz="4000" b="1" dirty="0"/>
              <a:t>Superconducting Magnet</a:t>
            </a:r>
          </a:p>
        </p:txBody>
      </p:sp>
      <p:sp>
        <p:nvSpPr>
          <p:cNvPr id="7" name="Content Placeholder 6">
            <a:extLst>
              <a:ext uri="{FF2B5EF4-FFF2-40B4-BE49-F238E27FC236}">
                <a16:creationId xmlns:a16="http://schemas.microsoft.com/office/drawing/2014/main" id="{13C4F4F7-7FF0-4AA3-ABFB-51B63EF027CE}"/>
              </a:ext>
            </a:extLst>
          </p:cNvPr>
          <p:cNvSpPr>
            <a:spLocks noGrp="1"/>
          </p:cNvSpPr>
          <p:nvPr>
            <p:ph sz="half" idx="1"/>
          </p:nvPr>
        </p:nvSpPr>
        <p:spPr/>
        <p:txBody>
          <a:bodyPr/>
          <a:lstStyle/>
          <a:p>
            <a:r>
              <a:rPr lang="en-US" sz="1800" dirty="0"/>
              <a:t>Superconducting wire has a resistance approximately equal to zero when it is cooled to a </a:t>
            </a:r>
            <a:r>
              <a:rPr lang="en-US" sz="1800" b="1" dirty="0"/>
              <a:t>temperature close to absolute zero</a:t>
            </a:r>
            <a:r>
              <a:rPr lang="en-US" sz="1800" dirty="0"/>
              <a:t> .</a:t>
            </a:r>
          </a:p>
          <a:p>
            <a:r>
              <a:rPr lang="en-US" sz="1800" dirty="0"/>
              <a:t>The length of superconducting wire in the magnet is typically </a:t>
            </a:r>
            <a:r>
              <a:rPr lang="en-US" sz="1800" b="1" dirty="0"/>
              <a:t>several miles</a:t>
            </a:r>
            <a:r>
              <a:rPr lang="en-US" sz="1800" dirty="0"/>
              <a:t>.</a:t>
            </a:r>
          </a:p>
          <a:p>
            <a:r>
              <a:rPr lang="en-US" sz="1800" dirty="0"/>
              <a:t>The coil of wire is kept at a temperature of </a:t>
            </a:r>
            <a:r>
              <a:rPr lang="en-US" sz="1800" b="1" dirty="0">
                <a:solidFill>
                  <a:srgbClr val="FF0000"/>
                </a:solidFill>
              </a:rPr>
              <a:t>4.2K</a:t>
            </a:r>
            <a:r>
              <a:rPr lang="en-US" sz="1800" dirty="0"/>
              <a:t> by immersing it in </a:t>
            </a:r>
            <a:r>
              <a:rPr lang="en-US" sz="1800" b="1" dirty="0"/>
              <a:t>liquid helium</a:t>
            </a:r>
            <a:r>
              <a:rPr lang="en-US" sz="1800" dirty="0"/>
              <a:t>. The coil and liquid helium is kept in a large </a:t>
            </a:r>
            <a:r>
              <a:rPr lang="en-US" sz="1800" dirty="0" err="1"/>
              <a:t>dewar</a:t>
            </a:r>
            <a:r>
              <a:rPr lang="en-US" sz="1800" dirty="0"/>
              <a:t>. The typical volume of liquid Helium in an MRI magnet is 1700 liters. </a:t>
            </a:r>
          </a:p>
          <a:p>
            <a:r>
              <a:rPr lang="en-US" sz="1800" dirty="0"/>
              <a:t>There is usually a refrigerator outside the magnet with cooling lines going to a cold head in the liquid helium. </a:t>
            </a:r>
          </a:p>
          <a:p>
            <a:endParaRPr lang="en-US" sz="1800" dirty="0"/>
          </a:p>
        </p:txBody>
      </p:sp>
      <p:sp>
        <p:nvSpPr>
          <p:cNvPr id="2" name="Date Placeholder 1">
            <a:extLst>
              <a:ext uri="{FF2B5EF4-FFF2-40B4-BE49-F238E27FC236}">
                <a16:creationId xmlns:a16="http://schemas.microsoft.com/office/drawing/2014/main" id="{55404463-9993-4FB1-9430-CDD083F13F8B}"/>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8AEB294E-38EC-4911-ADBC-C6D7084A0F67}"/>
              </a:ext>
            </a:extLst>
          </p:cNvPr>
          <p:cNvSpPr>
            <a:spLocks noGrp="1"/>
          </p:cNvSpPr>
          <p:nvPr>
            <p:ph type="ftr" sz="quarter" idx="11"/>
          </p:nvPr>
        </p:nvSpPr>
        <p:spPr/>
        <p:txBody>
          <a:bodyPr/>
          <a:lstStyle/>
          <a:p>
            <a:pPr>
              <a:defRPr/>
            </a:pPr>
            <a:r>
              <a:rPr lang="en-US"/>
              <a:t>Lecture 22:  MRI System and Applications</a:t>
            </a:r>
          </a:p>
        </p:txBody>
      </p:sp>
      <p:sp>
        <p:nvSpPr>
          <p:cNvPr id="4" name="Slide Number Placeholder 3">
            <a:extLst>
              <a:ext uri="{FF2B5EF4-FFF2-40B4-BE49-F238E27FC236}">
                <a16:creationId xmlns:a16="http://schemas.microsoft.com/office/drawing/2014/main" id="{91BA6B59-3433-4D82-815B-8ACB2CA0BF91}"/>
              </a:ext>
            </a:extLst>
          </p:cNvPr>
          <p:cNvSpPr>
            <a:spLocks noGrp="1"/>
          </p:cNvSpPr>
          <p:nvPr>
            <p:ph type="sldNum" sz="quarter" idx="12"/>
          </p:nvPr>
        </p:nvSpPr>
        <p:spPr/>
        <p:txBody>
          <a:bodyPr/>
          <a:lstStyle/>
          <a:p>
            <a:pPr>
              <a:defRPr/>
            </a:pPr>
            <a:fld id="{D713C094-A33E-4603-9F67-41B940E5D984}" type="slidenum">
              <a:rPr lang="en-US" altLang="en-US" smtClean="0"/>
              <a:pPr>
                <a:defRPr/>
              </a:pPr>
              <a:t>8</a:t>
            </a:fld>
            <a:endParaRPr lang="en-US" altLang="en-US"/>
          </a:p>
        </p:txBody>
      </p:sp>
      <p:pic>
        <p:nvPicPr>
          <p:cNvPr id="6" name="Picture 5">
            <a:extLst>
              <a:ext uri="{FF2B5EF4-FFF2-40B4-BE49-F238E27FC236}">
                <a16:creationId xmlns:a16="http://schemas.microsoft.com/office/drawing/2014/main" id="{AF969166-E6C9-4039-A606-4A0C5C65DBE9}"/>
              </a:ext>
            </a:extLst>
          </p:cNvPr>
          <p:cNvPicPr>
            <a:picLocks noChangeAspect="1"/>
          </p:cNvPicPr>
          <p:nvPr/>
        </p:nvPicPr>
        <p:blipFill>
          <a:blip r:embed="rId3"/>
          <a:stretch>
            <a:fillRect/>
          </a:stretch>
        </p:blipFill>
        <p:spPr>
          <a:xfrm>
            <a:off x="5303610" y="1417638"/>
            <a:ext cx="4469040" cy="4871252"/>
          </a:xfrm>
          <a:prstGeom prst="rect">
            <a:avLst/>
          </a:prstGeom>
        </p:spPr>
      </p:pic>
    </p:spTree>
    <p:extLst>
      <p:ext uri="{BB962C8B-B14F-4D97-AF65-F5344CB8AC3E}">
        <p14:creationId xmlns:p14="http://schemas.microsoft.com/office/powerpoint/2010/main" val="70975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43CCD4-63D8-43EB-927A-3C776D6B47DA}"/>
              </a:ext>
            </a:extLst>
          </p:cNvPr>
          <p:cNvSpPr>
            <a:spLocks noGrp="1"/>
          </p:cNvSpPr>
          <p:nvPr>
            <p:ph type="dt" sz="half" idx="10"/>
          </p:nvPr>
        </p:nvSpPr>
        <p:spPr/>
        <p:txBody>
          <a:bodyPr/>
          <a:lstStyle/>
          <a:p>
            <a:pPr>
              <a:defRPr/>
            </a:pPr>
            <a:r>
              <a:rPr lang="en-US" altLang="en-US"/>
              <a:t>BME2104 -《生物医学影像技术》</a:t>
            </a:r>
          </a:p>
        </p:txBody>
      </p:sp>
      <p:sp>
        <p:nvSpPr>
          <p:cNvPr id="6" name="Footer Placeholder 5">
            <a:extLst>
              <a:ext uri="{FF2B5EF4-FFF2-40B4-BE49-F238E27FC236}">
                <a16:creationId xmlns:a16="http://schemas.microsoft.com/office/drawing/2014/main" id="{853D6DCB-1A2E-44A2-9912-00D42A76F91B}"/>
              </a:ext>
            </a:extLst>
          </p:cNvPr>
          <p:cNvSpPr>
            <a:spLocks noGrp="1"/>
          </p:cNvSpPr>
          <p:nvPr>
            <p:ph type="ftr" sz="quarter" idx="11"/>
          </p:nvPr>
        </p:nvSpPr>
        <p:spPr/>
        <p:txBody>
          <a:bodyPr/>
          <a:lstStyle/>
          <a:p>
            <a:pPr>
              <a:defRPr/>
            </a:pPr>
            <a:r>
              <a:rPr lang="en-US"/>
              <a:t>Lecture 22:  MRI System and Applications</a:t>
            </a:r>
          </a:p>
        </p:txBody>
      </p:sp>
      <p:sp>
        <p:nvSpPr>
          <p:cNvPr id="7" name="Slide Number Placeholder 6">
            <a:extLst>
              <a:ext uri="{FF2B5EF4-FFF2-40B4-BE49-F238E27FC236}">
                <a16:creationId xmlns:a16="http://schemas.microsoft.com/office/drawing/2014/main" id="{4B51D088-D6D2-497C-884D-09B6CE2F2B71}"/>
              </a:ext>
            </a:extLst>
          </p:cNvPr>
          <p:cNvSpPr>
            <a:spLocks noGrp="1"/>
          </p:cNvSpPr>
          <p:nvPr>
            <p:ph type="sldNum" sz="quarter" idx="12"/>
          </p:nvPr>
        </p:nvSpPr>
        <p:spPr/>
        <p:txBody>
          <a:bodyPr/>
          <a:lstStyle/>
          <a:p>
            <a:pPr>
              <a:defRPr/>
            </a:pPr>
            <a:fld id="{A457FA14-F3D0-4CE6-B817-B8ACB669EC69}" type="slidenum">
              <a:rPr lang="en-US" altLang="en-US" smtClean="0"/>
              <a:pPr>
                <a:defRPr/>
              </a:pPr>
              <a:t>9</a:t>
            </a:fld>
            <a:endParaRPr lang="en-US" altLang="en-US"/>
          </a:p>
        </p:txBody>
      </p:sp>
      <p:sp>
        <p:nvSpPr>
          <p:cNvPr id="2" name="Title 1">
            <a:extLst>
              <a:ext uri="{FF2B5EF4-FFF2-40B4-BE49-F238E27FC236}">
                <a16:creationId xmlns:a16="http://schemas.microsoft.com/office/drawing/2014/main" id="{C3150A76-C02E-4CF4-AC43-1B60E8583856}"/>
              </a:ext>
            </a:extLst>
          </p:cNvPr>
          <p:cNvSpPr>
            <a:spLocks noGrp="1"/>
          </p:cNvSpPr>
          <p:nvPr>
            <p:ph type="title" idx="4294967295"/>
          </p:nvPr>
        </p:nvSpPr>
        <p:spPr>
          <a:xfrm>
            <a:off x="356896" y="283968"/>
            <a:ext cx="9415754" cy="1787363"/>
          </a:xfrm>
        </p:spPr>
        <p:txBody>
          <a:bodyPr/>
          <a:lstStyle/>
          <a:p>
            <a:pPr marL="285750" indent="-285750">
              <a:buFont typeface="Arial" panose="020B0604020202020204" pitchFamily="34" charset="0"/>
              <a:buChar char="•"/>
            </a:pPr>
            <a:r>
              <a:rPr lang="en-US" sz="1800" dirty="0"/>
              <a:t>Another advance in magnet technology is </a:t>
            </a:r>
            <a:r>
              <a:rPr lang="en-US" sz="1800" b="1" dirty="0">
                <a:solidFill>
                  <a:srgbClr val="FF0000"/>
                </a:solidFill>
              </a:rPr>
              <a:t>active shielding </a:t>
            </a:r>
            <a:r>
              <a:rPr lang="en-US" sz="1800" dirty="0"/>
              <a:t>of the magnet. The shielding is achieved by a second set of superconducting windings, outside of the main ones and with </a:t>
            </a:r>
            <a:r>
              <a:rPr lang="en-US" sz="1800" dirty="0">
                <a:solidFill>
                  <a:srgbClr val="FF0000"/>
                </a:solidFill>
              </a:rPr>
              <a:t>opposite current</a:t>
            </a:r>
            <a:r>
              <a:rPr lang="en-US" sz="1800" dirty="0"/>
              <a:t>.</a:t>
            </a:r>
            <a:br>
              <a:rPr lang="en-US" sz="1800" dirty="0"/>
            </a:br>
            <a:r>
              <a:rPr lang="en-US" sz="1800" dirty="0"/>
              <a:t>	</a:t>
            </a:r>
            <a:r>
              <a:rPr lang="en-US" altLang="zh-CN" sz="1800" dirty="0"/>
              <a:t>- </a:t>
            </a:r>
            <a:r>
              <a:rPr lang="en-US" sz="1800" dirty="0"/>
              <a:t>smaller </a:t>
            </a:r>
            <a:r>
              <a:rPr lang="en-US" sz="1800" b="1" dirty="0"/>
              <a:t>fringe field </a:t>
            </a:r>
            <a:br>
              <a:rPr lang="en-US" sz="1800" dirty="0"/>
            </a:br>
            <a:r>
              <a:rPr lang="en-US" sz="1800" dirty="0"/>
              <a:t>	</a:t>
            </a:r>
            <a:r>
              <a:rPr lang="en-US" altLang="zh-CN" sz="1800" dirty="0"/>
              <a:t>- </a:t>
            </a:r>
            <a:r>
              <a:rPr lang="en-US" sz="1800" dirty="0"/>
              <a:t>important for </a:t>
            </a:r>
            <a:r>
              <a:rPr lang="en-US" sz="1800" b="1" dirty="0"/>
              <a:t>safety</a:t>
            </a:r>
            <a:r>
              <a:rPr lang="en-US" sz="1800" dirty="0"/>
              <a:t> reasons , and makes it easier to site a magnet. </a:t>
            </a:r>
          </a:p>
        </p:txBody>
      </p:sp>
      <p:pic>
        <p:nvPicPr>
          <p:cNvPr id="8" name="Content Placeholder 7">
            <a:extLst>
              <a:ext uri="{FF2B5EF4-FFF2-40B4-BE49-F238E27FC236}">
                <a16:creationId xmlns:a16="http://schemas.microsoft.com/office/drawing/2014/main" id="{DE33C2AC-B74D-4116-AB5B-646B7E33A5A9}"/>
              </a:ext>
            </a:extLst>
          </p:cNvPr>
          <p:cNvPicPr>
            <a:picLocks noGrp="1" noChangeAspect="1"/>
          </p:cNvPicPr>
          <p:nvPr>
            <p:ph sz="half" idx="4294967295"/>
          </p:nvPr>
        </p:nvPicPr>
        <p:blipFill>
          <a:blip r:embed="rId2"/>
          <a:stretch>
            <a:fillRect/>
          </a:stretch>
        </p:blipFill>
        <p:spPr>
          <a:xfrm>
            <a:off x="671804" y="2328684"/>
            <a:ext cx="4260850" cy="3770313"/>
          </a:xfrm>
          <a:prstGeom prst="rect">
            <a:avLst/>
          </a:prstGeom>
        </p:spPr>
      </p:pic>
      <p:pic>
        <p:nvPicPr>
          <p:cNvPr id="9" name="Content Placeholder 8">
            <a:extLst>
              <a:ext uri="{FF2B5EF4-FFF2-40B4-BE49-F238E27FC236}">
                <a16:creationId xmlns:a16="http://schemas.microsoft.com/office/drawing/2014/main" id="{A2D090B7-FBD6-4E2B-B567-54F45AE7E166}"/>
              </a:ext>
            </a:extLst>
          </p:cNvPr>
          <p:cNvPicPr>
            <a:picLocks noGrp="1" noChangeAspect="1"/>
          </p:cNvPicPr>
          <p:nvPr>
            <p:ph sz="half" idx="4294967295"/>
          </p:nvPr>
        </p:nvPicPr>
        <p:blipFill>
          <a:blip r:embed="rId3"/>
          <a:stretch>
            <a:fillRect/>
          </a:stretch>
        </p:blipFill>
        <p:spPr>
          <a:xfrm>
            <a:off x="5605171" y="2328684"/>
            <a:ext cx="4010025" cy="3770313"/>
          </a:xfrm>
          <a:prstGeom prst="rect">
            <a:avLst/>
          </a:prstGeom>
        </p:spPr>
      </p:pic>
    </p:spTree>
    <p:extLst>
      <p:ext uri="{BB962C8B-B14F-4D97-AF65-F5344CB8AC3E}">
        <p14:creationId xmlns:p14="http://schemas.microsoft.com/office/powerpoint/2010/main" val="3962241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7095</TotalTime>
  <Pages>1</Pages>
  <Words>1019</Words>
  <Application>Microsoft Office PowerPoint</Application>
  <PresentationFormat>35mm Slides</PresentationFormat>
  <Paragraphs>189</Paragraphs>
  <Slides>36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ＭＳ Ｐゴシック</vt:lpstr>
      <vt:lpstr>Open Sans</vt:lpstr>
      <vt:lpstr>Arial</vt:lpstr>
      <vt:lpstr>Arial Black</vt:lpstr>
      <vt:lpstr>Calibri</vt:lpstr>
      <vt:lpstr>Cambria</vt:lpstr>
      <vt:lpstr>Segoe UI</vt:lpstr>
      <vt:lpstr>Symbol</vt:lpstr>
      <vt:lpstr>Times New Roman</vt:lpstr>
      <vt:lpstr>Office Theme</vt:lpstr>
      <vt:lpstr>Lecture 17:  MRI System and Applications</vt:lpstr>
      <vt:lpstr>RF pulse and Gradient pulses</vt:lpstr>
      <vt:lpstr>PowerPoint Presentation</vt:lpstr>
      <vt:lpstr>PowerPoint Presentation</vt:lpstr>
      <vt:lpstr>PowerPoint Presentation</vt:lpstr>
      <vt:lpstr>PowerPoint Presentation</vt:lpstr>
      <vt:lpstr>MRI Scanner</vt:lpstr>
      <vt:lpstr>Superconducting Magnet</vt:lpstr>
      <vt:lpstr>Another advance in magnet technology is active shielding of the magnet. The shielding is achieved by a second set of superconducting windings, outside of the main ones and with opposite current.  - smaller fringe field   - important for safety reasons , and makes it easier to site a magnet. </vt:lpstr>
      <vt:lpstr>Gradient Coils</vt:lpstr>
      <vt:lpstr>Gradient Coils</vt:lpstr>
      <vt:lpstr>RF Coils</vt:lpstr>
      <vt:lpstr>PowerPoint Presentation</vt:lpstr>
      <vt:lpstr>MRI Safety</vt:lpstr>
      <vt:lpstr>Types of MRI Applications</vt:lpstr>
      <vt:lpstr>References</vt:lpstr>
      <vt:lpstr>PowerPoint Presentation</vt:lpstr>
      <vt:lpstr>MR Angiography (MRA)</vt:lpstr>
      <vt:lpstr>Time‐of‐Flight</vt:lpstr>
      <vt:lpstr>Time‐of‐Flight</vt:lpstr>
      <vt:lpstr>Steady‐State Free Precession</vt:lpstr>
      <vt:lpstr>Contrast Enhanced MRA</vt:lpstr>
      <vt:lpstr>Diffusion Imaging</vt:lpstr>
      <vt:lpstr>Fiber tracking</vt:lpstr>
      <vt:lpstr>Perfusion MRI</vt:lpstr>
      <vt:lpstr>Arterial spin labeling (ASL)</vt:lpstr>
      <vt:lpstr>Pulsed ASL</vt:lpstr>
      <vt:lpstr>Continuous ASL</vt:lpstr>
      <vt:lpstr>Arterial Spin Labeling</vt:lpstr>
      <vt:lpstr>Functional MRI (fMRI)</vt:lpstr>
      <vt:lpstr>  Blood oxygenation level dependent (BOLD) imaging - standard functional MRI (fMRI)</vt:lpstr>
      <vt:lpstr>BOLD (Blood Oxygen Level Dependent) contrast</vt:lpstr>
      <vt:lpstr>MR Spectroscopy (MRS)</vt:lpstr>
      <vt:lpstr>MR Spectroscopy</vt:lpstr>
      <vt:lpstr>MRS Metabolites</vt:lpstr>
      <vt:lpstr>Review on MRI Imaging</vt:lpstr>
    </vt:vector>
  </TitlesOfParts>
  <Company>WFU School of Medicine, Dept. of Radiology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Allen Elster</dc:creator>
  <cp:keywords/>
  <dc:description/>
  <cp:lastModifiedBy>Guohua Cao</cp:lastModifiedBy>
  <cp:revision>213</cp:revision>
  <cp:lastPrinted>1601-01-01T00:00:00Z</cp:lastPrinted>
  <dcterms:created xsi:type="dcterms:W3CDTF">2012-03-29T12:28:49Z</dcterms:created>
  <dcterms:modified xsi:type="dcterms:W3CDTF">2024-05-22T04:13:18Z</dcterms:modified>
</cp:coreProperties>
</file>